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84" r:id="rId1"/>
  </p:sldMasterIdLst>
  <p:notesMasterIdLst>
    <p:notesMasterId r:id="rId28"/>
  </p:notesMasterIdLst>
  <p:handoutMasterIdLst>
    <p:handoutMasterId r:id="rId29"/>
  </p:handoutMasterIdLst>
  <p:sldIdLst>
    <p:sldId id="256" r:id="rId2"/>
    <p:sldId id="351" r:id="rId3"/>
    <p:sldId id="340" r:id="rId4"/>
    <p:sldId id="341" r:id="rId5"/>
    <p:sldId id="353" r:id="rId6"/>
    <p:sldId id="354" r:id="rId7"/>
    <p:sldId id="357" r:id="rId8"/>
    <p:sldId id="358" r:id="rId9"/>
    <p:sldId id="359" r:id="rId10"/>
    <p:sldId id="327" r:id="rId11"/>
    <p:sldId id="355" r:id="rId12"/>
    <p:sldId id="368" r:id="rId13"/>
    <p:sldId id="360" r:id="rId14"/>
    <p:sldId id="370" r:id="rId15"/>
    <p:sldId id="361" r:id="rId16"/>
    <p:sldId id="371" r:id="rId17"/>
    <p:sldId id="362" r:id="rId18"/>
    <p:sldId id="356" r:id="rId19"/>
    <p:sldId id="349" r:id="rId20"/>
    <p:sldId id="365" r:id="rId21"/>
    <p:sldId id="350" r:id="rId22"/>
    <p:sldId id="348" r:id="rId23"/>
    <p:sldId id="366" r:id="rId24"/>
    <p:sldId id="363" r:id="rId25"/>
    <p:sldId id="364" r:id="rId26"/>
    <p:sldId id="295" r:id="rId27"/>
  </p:sldIdLst>
  <p:sldSz cx="9144000" cy="6858000" type="screen4x3"/>
  <p:notesSz cx="6858000" cy="9144000"/>
  <p:defaultTextStyle>
    <a:defPPr>
      <a:defRPr lang="hu-HU"/>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64" autoAdjust="0"/>
  </p:normalViewPr>
  <p:slideViewPr>
    <p:cSldViewPr>
      <p:cViewPr varScale="1">
        <p:scale>
          <a:sx n="69" d="100"/>
          <a:sy n="69" d="100"/>
        </p:scale>
        <p:origin x="151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ahoma" pitchFamily="34" charset="0"/>
              </a:defRPr>
            </a:lvl1pPr>
          </a:lstStyle>
          <a:p>
            <a:pPr>
              <a:defRPr/>
            </a:pPr>
            <a:endParaRPr lang="hu-HU"/>
          </a:p>
        </p:txBody>
      </p:sp>
      <p:sp>
        <p:nvSpPr>
          <p:cNvPr id="22937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ahoma" pitchFamily="34" charset="0"/>
              </a:defRPr>
            </a:lvl1pPr>
          </a:lstStyle>
          <a:p>
            <a:pPr>
              <a:defRPr/>
            </a:pPr>
            <a:endParaRPr lang="hu-HU"/>
          </a:p>
        </p:txBody>
      </p:sp>
      <p:sp>
        <p:nvSpPr>
          <p:cNvPr id="22938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ahoma" pitchFamily="34" charset="0"/>
              </a:defRPr>
            </a:lvl1pPr>
          </a:lstStyle>
          <a:p>
            <a:pPr>
              <a:defRPr/>
            </a:pPr>
            <a:endParaRPr lang="hu-HU"/>
          </a:p>
        </p:txBody>
      </p:sp>
      <p:sp>
        <p:nvSpPr>
          <p:cNvPr id="22938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ahoma" pitchFamily="34" charset="0"/>
              </a:defRPr>
            </a:lvl1pPr>
          </a:lstStyle>
          <a:p>
            <a:pPr>
              <a:defRPr/>
            </a:pPr>
            <a:fld id="{65F6FFA6-981F-43BC-A8F6-C90834B2DB18}" type="slidenum">
              <a:rPr lang="hu-HU"/>
              <a:pPr>
                <a:defRPr/>
              </a:pPr>
              <a:t>‹#›</a:t>
            </a:fld>
            <a:endParaRPr lang="hu-HU"/>
          </a:p>
        </p:txBody>
      </p:sp>
    </p:spTree>
    <p:extLst>
      <p:ext uri="{BB962C8B-B14F-4D97-AF65-F5344CB8AC3E}">
        <p14:creationId xmlns:p14="http://schemas.microsoft.com/office/powerpoint/2010/main" val="193139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63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hu-HU"/>
          </a:p>
        </p:txBody>
      </p:sp>
      <p:sp>
        <p:nvSpPr>
          <p:cNvPr id="22630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hu-HU"/>
          </a:p>
        </p:txBody>
      </p:sp>
      <p:sp>
        <p:nvSpPr>
          <p:cNvPr id="317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630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p>
        </p:txBody>
      </p:sp>
      <p:sp>
        <p:nvSpPr>
          <p:cNvPr id="22631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hu-HU"/>
          </a:p>
        </p:txBody>
      </p:sp>
      <p:sp>
        <p:nvSpPr>
          <p:cNvPr id="22631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72394282-28AE-4C30-98A7-4B9535D03840}" type="slidenum">
              <a:rPr lang="hu-HU"/>
              <a:pPr>
                <a:defRPr/>
              </a:pPr>
              <a:t>‹#›</a:t>
            </a:fld>
            <a:endParaRPr lang="hu-HU"/>
          </a:p>
        </p:txBody>
      </p:sp>
    </p:spTree>
    <p:extLst>
      <p:ext uri="{BB962C8B-B14F-4D97-AF65-F5344CB8AC3E}">
        <p14:creationId xmlns:p14="http://schemas.microsoft.com/office/powerpoint/2010/main" val="25819951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Cím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hu-HU" smtClean="0"/>
              <a:t>Mintacím szerkesztése</a:t>
            </a:r>
            <a:endParaRPr lang="en-US"/>
          </a:p>
        </p:txBody>
      </p:sp>
      <p:sp>
        <p:nvSpPr>
          <p:cNvPr id="17" name="Alcím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hu-HU" smtClean="0"/>
              <a:t>Alcím mintájának szerkesztése</a:t>
            </a:r>
            <a:endParaRPr lang="en-US"/>
          </a:p>
        </p:txBody>
      </p:sp>
      <p:sp>
        <p:nvSpPr>
          <p:cNvPr id="4" name="Dátum helye 29"/>
          <p:cNvSpPr>
            <a:spLocks noGrp="1"/>
          </p:cNvSpPr>
          <p:nvPr>
            <p:ph type="dt" sz="half" idx="10"/>
          </p:nvPr>
        </p:nvSpPr>
        <p:spPr/>
        <p:txBody>
          <a:bodyPr/>
          <a:lstStyle>
            <a:lvl1pPr>
              <a:defRPr/>
            </a:lvl1pPr>
          </a:lstStyle>
          <a:p>
            <a:pPr>
              <a:defRPr/>
            </a:pPr>
            <a:r>
              <a:rPr lang="hu-HU"/>
              <a:t>2007.12.12.</a:t>
            </a:r>
          </a:p>
        </p:txBody>
      </p:sp>
      <p:sp>
        <p:nvSpPr>
          <p:cNvPr id="5" name="Élőláb helye 18"/>
          <p:cNvSpPr>
            <a:spLocks noGrp="1"/>
          </p:cNvSpPr>
          <p:nvPr>
            <p:ph type="ftr" sz="quarter" idx="11"/>
          </p:nvPr>
        </p:nvSpPr>
        <p:spPr/>
        <p:txBody>
          <a:bodyPr/>
          <a:lstStyle>
            <a:lvl1pPr>
              <a:defRPr/>
            </a:lvl1pPr>
          </a:lstStyle>
          <a:p>
            <a:pPr>
              <a:defRPr/>
            </a:pPr>
            <a:endParaRPr lang="hu-HU"/>
          </a:p>
        </p:txBody>
      </p:sp>
      <p:sp>
        <p:nvSpPr>
          <p:cNvPr id="6" name="Dia számának helye 26"/>
          <p:cNvSpPr>
            <a:spLocks noGrp="1"/>
          </p:cNvSpPr>
          <p:nvPr>
            <p:ph type="sldNum" sz="quarter" idx="12"/>
          </p:nvPr>
        </p:nvSpPr>
        <p:spPr/>
        <p:txBody>
          <a:bodyPr/>
          <a:lstStyle>
            <a:lvl1pPr>
              <a:defRPr/>
            </a:lvl1pPr>
          </a:lstStyle>
          <a:p>
            <a:pPr>
              <a:defRPr/>
            </a:pPr>
            <a:fld id="{87FB1DC1-E5AD-4B14-8A56-EA285DA72949}" type="slidenum">
              <a:rPr lang="hu-HU"/>
              <a:pPr>
                <a:defRPr/>
              </a:pPr>
              <a:t>‹#›</a:t>
            </a:fld>
            <a:endParaRPr lang="hu-HU"/>
          </a:p>
        </p:txBody>
      </p:sp>
    </p:spTree>
    <p:extLst>
      <p:ext uri="{BB962C8B-B14F-4D97-AF65-F5344CB8AC3E}">
        <p14:creationId xmlns:p14="http://schemas.microsoft.com/office/powerpoint/2010/main" val="86862590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US"/>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átum helye 9"/>
          <p:cNvSpPr>
            <a:spLocks noGrp="1"/>
          </p:cNvSpPr>
          <p:nvPr>
            <p:ph type="dt" sz="half" idx="10"/>
          </p:nvPr>
        </p:nvSpPr>
        <p:spPr/>
        <p:txBody>
          <a:bodyPr/>
          <a:lstStyle>
            <a:lvl1pPr>
              <a:defRPr/>
            </a:lvl1pPr>
          </a:lstStyle>
          <a:p>
            <a:pPr>
              <a:defRPr/>
            </a:pPr>
            <a:r>
              <a:rPr lang="hu-HU"/>
              <a:t>2007.12.12.</a:t>
            </a:r>
          </a:p>
        </p:txBody>
      </p:sp>
      <p:sp>
        <p:nvSpPr>
          <p:cNvPr id="5" name="Élőláb helye 21"/>
          <p:cNvSpPr>
            <a:spLocks noGrp="1"/>
          </p:cNvSpPr>
          <p:nvPr>
            <p:ph type="ftr" sz="quarter" idx="11"/>
          </p:nvPr>
        </p:nvSpPr>
        <p:spPr/>
        <p:txBody>
          <a:bodyPr/>
          <a:lstStyle>
            <a:lvl1pPr>
              <a:defRPr/>
            </a:lvl1pPr>
          </a:lstStyle>
          <a:p>
            <a:pPr>
              <a:defRPr/>
            </a:pPr>
            <a:endParaRPr lang="hu-HU"/>
          </a:p>
        </p:txBody>
      </p:sp>
      <p:sp>
        <p:nvSpPr>
          <p:cNvPr id="6" name="Dia számának helye 17"/>
          <p:cNvSpPr>
            <a:spLocks noGrp="1"/>
          </p:cNvSpPr>
          <p:nvPr>
            <p:ph type="sldNum" sz="quarter" idx="12"/>
          </p:nvPr>
        </p:nvSpPr>
        <p:spPr/>
        <p:txBody>
          <a:bodyPr/>
          <a:lstStyle>
            <a:lvl1pPr>
              <a:defRPr/>
            </a:lvl1pPr>
          </a:lstStyle>
          <a:p>
            <a:pPr>
              <a:defRPr/>
            </a:pPr>
            <a:fld id="{7EE815ED-F5A2-45A6-83CD-185F4C6B0310}" type="slidenum">
              <a:rPr lang="hu-HU"/>
              <a:pPr>
                <a:defRPr/>
              </a:pPr>
              <a:t>‹#›</a:t>
            </a:fld>
            <a:endParaRPr lang="hu-HU"/>
          </a:p>
        </p:txBody>
      </p:sp>
    </p:spTree>
    <p:extLst>
      <p:ext uri="{BB962C8B-B14F-4D97-AF65-F5344CB8AC3E}">
        <p14:creationId xmlns:p14="http://schemas.microsoft.com/office/powerpoint/2010/main" val="1908807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914401"/>
            <a:ext cx="2057400" cy="5211763"/>
          </a:xfrm>
        </p:spPr>
        <p:txBody>
          <a:bodyPr vert="eaVert"/>
          <a:lstStyle/>
          <a:p>
            <a:r>
              <a:rPr lang="hu-HU" smtClean="0"/>
              <a:t>Mintacím szerkesztése</a:t>
            </a:r>
            <a:endParaRPr lang="en-US"/>
          </a:p>
        </p:txBody>
      </p:sp>
      <p:sp>
        <p:nvSpPr>
          <p:cNvPr id="3" name="Függőleges szöveg helye 2"/>
          <p:cNvSpPr>
            <a:spLocks noGrp="1"/>
          </p:cNvSpPr>
          <p:nvPr>
            <p:ph type="body" orient="vert" idx="1"/>
          </p:nvPr>
        </p:nvSpPr>
        <p:spPr>
          <a:xfrm>
            <a:off x="457200" y="914401"/>
            <a:ext cx="6019800" cy="5211763"/>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átum helye 9"/>
          <p:cNvSpPr>
            <a:spLocks noGrp="1"/>
          </p:cNvSpPr>
          <p:nvPr>
            <p:ph type="dt" sz="half" idx="10"/>
          </p:nvPr>
        </p:nvSpPr>
        <p:spPr/>
        <p:txBody>
          <a:bodyPr/>
          <a:lstStyle>
            <a:lvl1pPr>
              <a:defRPr/>
            </a:lvl1pPr>
          </a:lstStyle>
          <a:p>
            <a:pPr>
              <a:defRPr/>
            </a:pPr>
            <a:r>
              <a:rPr lang="hu-HU"/>
              <a:t>2007.12.12.</a:t>
            </a:r>
          </a:p>
        </p:txBody>
      </p:sp>
      <p:sp>
        <p:nvSpPr>
          <p:cNvPr id="5" name="Élőláb helye 21"/>
          <p:cNvSpPr>
            <a:spLocks noGrp="1"/>
          </p:cNvSpPr>
          <p:nvPr>
            <p:ph type="ftr" sz="quarter" idx="11"/>
          </p:nvPr>
        </p:nvSpPr>
        <p:spPr/>
        <p:txBody>
          <a:bodyPr/>
          <a:lstStyle>
            <a:lvl1pPr>
              <a:defRPr/>
            </a:lvl1pPr>
          </a:lstStyle>
          <a:p>
            <a:pPr>
              <a:defRPr/>
            </a:pPr>
            <a:endParaRPr lang="hu-HU"/>
          </a:p>
        </p:txBody>
      </p:sp>
      <p:sp>
        <p:nvSpPr>
          <p:cNvPr id="6" name="Dia számának helye 17"/>
          <p:cNvSpPr>
            <a:spLocks noGrp="1"/>
          </p:cNvSpPr>
          <p:nvPr>
            <p:ph type="sldNum" sz="quarter" idx="12"/>
          </p:nvPr>
        </p:nvSpPr>
        <p:spPr/>
        <p:txBody>
          <a:bodyPr/>
          <a:lstStyle>
            <a:lvl1pPr>
              <a:defRPr/>
            </a:lvl1pPr>
          </a:lstStyle>
          <a:p>
            <a:pPr>
              <a:defRPr/>
            </a:pPr>
            <a:fld id="{2E466026-66A2-44B1-9E8B-D8C5F55929D7}" type="slidenum">
              <a:rPr lang="hu-HU"/>
              <a:pPr>
                <a:defRPr/>
              </a:pPr>
              <a:t>‹#›</a:t>
            </a:fld>
            <a:endParaRPr lang="hu-HU"/>
          </a:p>
        </p:txBody>
      </p:sp>
    </p:spTree>
    <p:extLst>
      <p:ext uri="{BB962C8B-B14F-4D97-AF65-F5344CB8AC3E}">
        <p14:creationId xmlns:p14="http://schemas.microsoft.com/office/powerpoint/2010/main" val="3301271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Cím, szöveg és ábra">
    <p:spTree>
      <p:nvGrpSpPr>
        <p:cNvPr id="1" name=""/>
        <p:cNvGrpSpPr/>
        <p:nvPr/>
      </p:nvGrpSpPr>
      <p:grpSpPr>
        <a:xfrm>
          <a:off x="0" y="0"/>
          <a:ext cx="0" cy="0"/>
          <a:chOff x="0" y="0"/>
          <a:chExt cx="0" cy="0"/>
        </a:xfrm>
      </p:grpSpPr>
      <p:sp>
        <p:nvSpPr>
          <p:cNvPr id="2" name="Cím 1"/>
          <p:cNvSpPr>
            <a:spLocks noGrp="1"/>
          </p:cNvSpPr>
          <p:nvPr>
            <p:ph type="title"/>
          </p:nvPr>
        </p:nvSpPr>
        <p:spPr>
          <a:xfrm>
            <a:off x="1066800" y="304800"/>
            <a:ext cx="7543800" cy="1431925"/>
          </a:xfrm>
        </p:spPr>
        <p:txBody>
          <a:bodyPr/>
          <a:lstStyle/>
          <a:p>
            <a:r>
              <a:rPr lang="hu-HU" smtClean="0"/>
              <a:t>Mintacím szerkesztése</a:t>
            </a:r>
            <a:endParaRPr lang="hu-HU"/>
          </a:p>
        </p:txBody>
      </p:sp>
      <p:sp>
        <p:nvSpPr>
          <p:cNvPr id="3" name="Szöveg helye 2"/>
          <p:cNvSpPr>
            <a:spLocks noGrp="1"/>
          </p:cNvSpPr>
          <p:nvPr>
            <p:ph type="body" sz="half" idx="1"/>
          </p:nvPr>
        </p:nvSpPr>
        <p:spPr>
          <a:xfrm>
            <a:off x="1066800" y="1981200"/>
            <a:ext cx="3695700" cy="411480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ClipArt-elem helye 3"/>
          <p:cNvSpPr>
            <a:spLocks noGrp="1"/>
          </p:cNvSpPr>
          <p:nvPr>
            <p:ph type="clipArt" sz="half" idx="2"/>
          </p:nvPr>
        </p:nvSpPr>
        <p:spPr>
          <a:xfrm>
            <a:off x="4914900" y="1981200"/>
            <a:ext cx="3695700" cy="4114800"/>
          </a:xfrm>
        </p:spPr>
        <p:txBody>
          <a:bodyPr>
            <a:normAutofit/>
          </a:bodyPr>
          <a:lstStyle/>
          <a:p>
            <a:pPr lvl="0"/>
            <a:endParaRPr lang="hu-HU" noProof="0" smtClean="0"/>
          </a:p>
        </p:txBody>
      </p:sp>
      <p:sp>
        <p:nvSpPr>
          <p:cNvPr id="5" name="Dátum helye 9"/>
          <p:cNvSpPr>
            <a:spLocks noGrp="1"/>
          </p:cNvSpPr>
          <p:nvPr>
            <p:ph type="dt" sz="half" idx="10"/>
          </p:nvPr>
        </p:nvSpPr>
        <p:spPr/>
        <p:txBody>
          <a:bodyPr/>
          <a:lstStyle>
            <a:lvl1pPr>
              <a:defRPr/>
            </a:lvl1pPr>
          </a:lstStyle>
          <a:p>
            <a:pPr>
              <a:defRPr/>
            </a:pPr>
            <a:r>
              <a:rPr lang="hu-HU"/>
              <a:t>2007.12.12.</a:t>
            </a:r>
          </a:p>
        </p:txBody>
      </p:sp>
      <p:sp>
        <p:nvSpPr>
          <p:cNvPr id="6" name="Élőláb helye 21"/>
          <p:cNvSpPr>
            <a:spLocks noGrp="1"/>
          </p:cNvSpPr>
          <p:nvPr>
            <p:ph type="ftr" sz="quarter" idx="11"/>
          </p:nvPr>
        </p:nvSpPr>
        <p:spPr/>
        <p:txBody>
          <a:bodyPr/>
          <a:lstStyle>
            <a:lvl1pPr>
              <a:defRPr/>
            </a:lvl1pPr>
          </a:lstStyle>
          <a:p>
            <a:pPr>
              <a:defRPr/>
            </a:pPr>
            <a:endParaRPr lang="hu-HU"/>
          </a:p>
        </p:txBody>
      </p:sp>
      <p:sp>
        <p:nvSpPr>
          <p:cNvPr id="7" name="Dia számának helye 17"/>
          <p:cNvSpPr>
            <a:spLocks noGrp="1"/>
          </p:cNvSpPr>
          <p:nvPr>
            <p:ph type="sldNum" sz="quarter" idx="12"/>
          </p:nvPr>
        </p:nvSpPr>
        <p:spPr/>
        <p:txBody>
          <a:bodyPr/>
          <a:lstStyle>
            <a:lvl1pPr>
              <a:defRPr/>
            </a:lvl1pPr>
          </a:lstStyle>
          <a:p>
            <a:pPr>
              <a:defRPr/>
            </a:pPr>
            <a:fld id="{B2A260C2-1314-41DB-A5AB-1C82EDAE1922}" type="slidenum">
              <a:rPr lang="hu-HU"/>
              <a:pPr>
                <a:defRPr/>
              </a:pPr>
              <a:t>‹#›</a:t>
            </a:fld>
            <a:endParaRPr lang="hu-HU"/>
          </a:p>
        </p:txBody>
      </p:sp>
    </p:spTree>
    <p:extLst>
      <p:ext uri="{BB962C8B-B14F-4D97-AF65-F5344CB8AC3E}">
        <p14:creationId xmlns:p14="http://schemas.microsoft.com/office/powerpoint/2010/main" val="3026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Cím és 4 tartalomrész">
    <p:spTree>
      <p:nvGrpSpPr>
        <p:cNvPr id="1" name=""/>
        <p:cNvGrpSpPr/>
        <p:nvPr/>
      </p:nvGrpSpPr>
      <p:grpSpPr>
        <a:xfrm>
          <a:off x="0" y="0"/>
          <a:ext cx="0" cy="0"/>
          <a:chOff x="0" y="0"/>
          <a:chExt cx="0" cy="0"/>
        </a:xfrm>
      </p:grpSpPr>
      <p:sp>
        <p:nvSpPr>
          <p:cNvPr id="2" name="Cím 1"/>
          <p:cNvSpPr>
            <a:spLocks noGrp="1"/>
          </p:cNvSpPr>
          <p:nvPr>
            <p:ph type="title" sz="quarter"/>
          </p:nvPr>
        </p:nvSpPr>
        <p:spPr>
          <a:xfrm>
            <a:off x="1066800" y="304800"/>
            <a:ext cx="7543800" cy="1431925"/>
          </a:xfrm>
        </p:spPr>
        <p:txBody>
          <a:bodyPr/>
          <a:lstStyle/>
          <a:p>
            <a:r>
              <a:rPr lang="hu-HU" smtClean="0"/>
              <a:t>Mintacím szerkesztése</a:t>
            </a:r>
            <a:endParaRPr lang="hu-HU"/>
          </a:p>
        </p:txBody>
      </p:sp>
      <p:sp>
        <p:nvSpPr>
          <p:cNvPr id="3" name="Tartalom helye 2"/>
          <p:cNvSpPr>
            <a:spLocks noGrp="1"/>
          </p:cNvSpPr>
          <p:nvPr>
            <p:ph sz="quarter" idx="1"/>
          </p:nvPr>
        </p:nvSpPr>
        <p:spPr>
          <a:xfrm>
            <a:off x="1066800" y="1981200"/>
            <a:ext cx="3695700" cy="198120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quarter" idx="2"/>
          </p:nvPr>
        </p:nvSpPr>
        <p:spPr>
          <a:xfrm>
            <a:off x="4914900" y="1981200"/>
            <a:ext cx="3695700" cy="198120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Tartalom helye 4"/>
          <p:cNvSpPr>
            <a:spLocks noGrp="1"/>
          </p:cNvSpPr>
          <p:nvPr>
            <p:ph sz="quarter" idx="3"/>
          </p:nvPr>
        </p:nvSpPr>
        <p:spPr>
          <a:xfrm>
            <a:off x="1066800" y="4114800"/>
            <a:ext cx="3695700" cy="198120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Tartalom helye 5"/>
          <p:cNvSpPr>
            <a:spLocks noGrp="1"/>
          </p:cNvSpPr>
          <p:nvPr>
            <p:ph sz="quarter" idx="4"/>
          </p:nvPr>
        </p:nvSpPr>
        <p:spPr>
          <a:xfrm>
            <a:off x="4914900" y="4114800"/>
            <a:ext cx="3695700" cy="198120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9"/>
          <p:cNvSpPr>
            <a:spLocks noGrp="1"/>
          </p:cNvSpPr>
          <p:nvPr>
            <p:ph type="dt" sz="half" idx="10"/>
          </p:nvPr>
        </p:nvSpPr>
        <p:spPr/>
        <p:txBody>
          <a:bodyPr/>
          <a:lstStyle>
            <a:lvl1pPr>
              <a:defRPr/>
            </a:lvl1pPr>
          </a:lstStyle>
          <a:p>
            <a:pPr>
              <a:defRPr/>
            </a:pPr>
            <a:r>
              <a:rPr lang="hu-HU"/>
              <a:t>2007.12.12.</a:t>
            </a:r>
          </a:p>
        </p:txBody>
      </p:sp>
      <p:sp>
        <p:nvSpPr>
          <p:cNvPr id="8" name="Élőláb helye 21"/>
          <p:cNvSpPr>
            <a:spLocks noGrp="1"/>
          </p:cNvSpPr>
          <p:nvPr>
            <p:ph type="ftr" sz="quarter" idx="11"/>
          </p:nvPr>
        </p:nvSpPr>
        <p:spPr/>
        <p:txBody>
          <a:bodyPr/>
          <a:lstStyle>
            <a:lvl1pPr>
              <a:defRPr/>
            </a:lvl1pPr>
          </a:lstStyle>
          <a:p>
            <a:pPr>
              <a:defRPr/>
            </a:pPr>
            <a:endParaRPr lang="hu-HU"/>
          </a:p>
        </p:txBody>
      </p:sp>
      <p:sp>
        <p:nvSpPr>
          <p:cNvPr id="9" name="Dia számának helye 17"/>
          <p:cNvSpPr>
            <a:spLocks noGrp="1"/>
          </p:cNvSpPr>
          <p:nvPr>
            <p:ph type="sldNum" sz="quarter" idx="12"/>
          </p:nvPr>
        </p:nvSpPr>
        <p:spPr/>
        <p:txBody>
          <a:bodyPr/>
          <a:lstStyle>
            <a:lvl1pPr>
              <a:defRPr/>
            </a:lvl1pPr>
          </a:lstStyle>
          <a:p>
            <a:pPr>
              <a:defRPr/>
            </a:pPr>
            <a:fld id="{CF9CDA56-4DAE-4101-B830-9750B9F40C56}" type="slidenum">
              <a:rPr lang="hu-HU"/>
              <a:pPr>
                <a:defRPr/>
              </a:pPr>
              <a:t>‹#›</a:t>
            </a:fld>
            <a:endParaRPr lang="hu-HU"/>
          </a:p>
        </p:txBody>
      </p:sp>
    </p:spTree>
    <p:extLst>
      <p:ext uri="{BB962C8B-B14F-4D97-AF65-F5344CB8AC3E}">
        <p14:creationId xmlns:p14="http://schemas.microsoft.com/office/powerpoint/2010/main" val="2533036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US"/>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átum helye 9"/>
          <p:cNvSpPr>
            <a:spLocks noGrp="1"/>
          </p:cNvSpPr>
          <p:nvPr>
            <p:ph type="dt" sz="half" idx="10"/>
          </p:nvPr>
        </p:nvSpPr>
        <p:spPr/>
        <p:txBody>
          <a:bodyPr/>
          <a:lstStyle>
            <a:lvl1pPr>
              <a:defRPr/>
            </a:lvl1pPr>
          </a:lstStyle>
          <a:p>
            <a:pPr>
              <a:defRPr/>
            </a:pPr>
            <a:r>
              <a:rPr lang="hu-HU"/>
              <a:t>2007.12.12.</a:t>
            </a:r>
          </a:p>
        </p:txBody>
      </p:sp>
      <p:sp>
        <p:nvSpPr>
          <p:cNvPr id="5" name="Élőláb helye 21"/>
          <p:cNvSpPr>
            <a:spLocks noGrp="1"/>
          </p:cNvSpPr>
          <p:nvPr>
            <p:ph type="ftr" sz="quarter" idx="11"/>
          </p:nvPr>
        </p:nvSpPr>
        <p:spPr/>
        <p:txBody>
          <a:bodyPr/>
          <a:lstStyle>
            <a:lvl1pPr>
              <a:defRPr/>
            </a:lvl1pPr>
          </a:lstStyle>
          <a:p>
            <a:pPr>
              <a:defRPr/>
            </a:pPr>
            <a:endParaRPr lang="hu-HU"/>
          </a:p>
        </p:txBody>
      </p:sp>
      <p:sp>
        <p:nvSpPr>
          <p:cNvPr id="6" name="Dia számának helye 17"/>
          <p:cNvSpPr>
            <a:spLocks noGrp="1"/>
          </p:cNvSpPr>
          <p:nvPr>
            <p:ph type="sldNum" sz="quarter" idx="12"/>
          </p:nvPr>
        </p:nvSpPr>
        <p:spPr/>
        <p:txBody>
          <a:bodyPr/>
          <a:lstStyle>
            <a:lvl1pPr>
              <a:defRPr/>
            </a:lvl1pPr>
          </a:lstStyle>
          <a:p>
            <a:pPr>
              <a:defRPr/>
            </a:pPr>
            <a:fld id="{9A13CFB2-0B38-4D33-8B7D-9919A2FECF87}" type="slidenum">
              <a:rPr lang="hu-HU"/>
              <a:pPr>
                <a:defRPr/>
              </a:pPr>
              <a:t>‹#›</a:t>
            </a:fld>
            <a:endParaRPr lang="hu-HU"/>
          </a:p>
        </p:txBody>
      </p:sp>
    </p:spTree>
    <p:extLst>
      <p:ext uri="{BB962C8B-B14F-4D97-AF65-F5344CB8AC3E}">
        <p14:creationId xmlns:p14="http://schemas.microsoft.com/office/powerpoint/2010/main" val="1505779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hu-HU" smtClean="0"/>
              <a:t>Mintacím szerkesztése</a:t>
            </a:r>
            <a:endParaRPr lang="en-US"/>
          </a:p>
        </p:txBody>
      </p:sp>
      <p:sp>
        <p:nvSpPr>
          <p:cNvPr id="3" name="Szöveg helye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hu-HU" smtClean="0"/>
              <a:t>Mintaszöveg szerkesztése</a:t>
            </a:r>
          </a:p>
        </p:txBody>
      </p:sp>
      <p:sp>
        <p:nvSpPr>
          <p:cNvPr id="4" name="Dátum helye 3"/>
          <p:cNvSpPr>
            <a:spLocks noGrp="1"/>
          </p:cNvSpPr>
          <p:nvPr>
            <p:ph type="dt" sz="half" idx="10"/>
          </p:nvPr>
        </p:nvSpPr>
        <p:spPr/>
        <p:txBody>
          <a:bodyPr/>
          <a:lstStyle>
            <a:lvl1pPr>
              <a:defRPr/>
            </a:lvl1pPr>
          </a:lstStyle>
          <a:p>
            <a:pPr>
              <a:defRPr/>
            </a:pPr>
            <a:r>
              <a:rPr lang="hu-HU"/>
              <a:t>2007.12.12.</a:t>
            </a:r>
          </a:p>
        </p:txBody>
      </p:sp>
      <p:sp>
        <p:nvSpPr>
          <p:cNvPr id="5" name="Élőláb helye 4"/>
          <p:cNvSpPr>
            <a:spLocks noGrp="1"/>
          </p:cNvSpPr>
          <p:nvPr>
            <p:ph type="ftr" sz="quarter" idx="11"/>
          </p:nvPr>
        </p:nvSpPr>
        <p:spPr/>
        <p:txBody>
          <a:bodyPr/>
          <a:lstStyle>
            <a:lvl1pPr>
              <a:defRPr/>
            </a:lvl1pPr>
          </a:lstStyle>
          <a:p>
            <a:pPr>
              <a:defRPr/>
            </a:pPr>
            <a:endParaRPr lang="hu-HU"/>
          </a:p>
        </p:txBody>
      </p:sp>
      <p:sp>
        <p:nvSpPr>
          <p:cNvPr id="6" name="Dia számának helye 5"/>
          <p:cNvSpPr>
            <a:spLocks noGrp="1"/>
          </p:cNvSpPr>
          <p:nvPr>
            <p:ph type="sldNum" sz="quarter" idx="12"/>
          </p:nvPr>
        </p:nvSpPr>
        <p:spPr/>
        <p:txBody>
          <a:bodyPr/>
          <a:lstStyle>
            <a:lvl1pPr>
              <a:defRPr/>
            </a:lvl1pPr>
          </a:lstStyle>
          <a:p>
            <a:pPr>
              <a:defRPr/>
            </a:pPr>
            <a:fld id="{EA3831C0-024E-4D4D-9187-DBCEDAE36871}" type="slidenum">
              <a:rPr lang="hu-HU"/>
              <a:pPr>
                <a:defRPr/>
              </a:pPr>
              <a:t>‹#›</a:t>
            </a:fld>
            <a:endParaRPr lang="hu-HU"/>
          </a:p>
        </p:txBody>
      </p:sp>
    </p:spTree>
    <p:extLst>
      <p:ext uri="{BB962C8B-B14F-4D97-AF65-F5344CB8AC3E}">
        <p14:creationId xmlns:p14="http://schemas.microsoft.com/office/powerpoint/2010/main" val="161942586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a:xfrm>
            <a:off x="457200" y="704088"/>
            <a:ext cx="8229600" cy="1143000"/>
          </a:xfrm>
        </p:spPr>
        <p:txBody>
          <a:bodyPr/>
          <a:lstStyle/>
          <a:p>
            <a:r>
              <a:rPr lang="hu-HU" smtClean="0"/>
              <a:t>Mintacím szerkesztése</a:t>
            </a:r>
            <a:endParaRPr lang="en-US"/>
          </a:p>
        </p:txBody>
      </p:sp>
      <p:sp>
        <p:nvSpPr>
          <p:cNvPr id="3" name="Tartalom helye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Tartalom helye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5" name="Dátum helye 9"/>
          <p:cNvSpPr>
            <a:spLocks noGrp="1"/>
          </p:cNvSpPr>
          <p:nvPr>
            <p:ph type="dt" sz="half" idx="10"/>
          </p:nvPr>
        </p:nvSpPr>
        <p:spPr/>
        <p:txBody>
          <a:bodyPr/>
          <a:lstStyle>
            <a:lvl1pPr>
              <a:defRPr/>
            </a:lvl1pPr>
          </a:lstStyle>
          <a:p>
            <a:pPr>
              <a:defRPr/>
            </a:pPr>
            <a:r>
              <a:rPr lang="hu-HU"/>
              <a:t>2007.12.12.</a:t>
            </a:r>
          </a:p>
        </p:txBody>
      </p:sp>
      <p:sp>
        <p:nvSpPr>
          <p:cNvPr id="6" name="Élőláb helye 21"/>
          <p:cNvSpPr>
            <a:spLocks noGrp="1"/>
          </p:cNvSpPr>
          <p:nvPr>
            <p:ph type="ftr" sz="quarter" idx="11"/>
          </p:nvPr>
        </p:nvSpPr>
        <p:spPr/>
        <p:txBody>
          <a:bodyPr/>
          <a:lstStyle>
            <a:lvl1pPr>
              <a:defRPr/>
            </a:lvl1pPr>
          </a:lstStyle>
          <a:p>
            <a:pPr>
              <a:defRPr/>
            </a:pPr>
            <a:endParaRPr lang="hu-HU"/>
          </a:p>
        </p:txBody>
      </p:sp>
      <p:sp>
        <p:nvSpPr>
          <p:cNvPr id="7" name="Dia számának helye 17"/>
          <p:cNvSpPr>
            <a:spLocks noGrp="1"/>
          </p:cNvSpPr>
          <p:nvPr>
            <p:ph type="sldNum" sz="quarter" idx="12"/>
          </p:nvPr>
        </p:nvSpPr>
        <p:spPr/>
        <p:txBody>
          <a:bodyPr/>
          <a:lstStyle>
            <a:lvl1pPr>
              <a:defRPr/>
            </a:lvl1pPr>
          </a:lstStyle>
          <a:p>
            <a:pPr>
              <a:defRPr/>
            </a:pPr>
            <a:fld id="{82A3EF9C-7641-4DA5-983A-BAFAAD1181AC}" type="slidenum">
              <a:rPr lang="hu-HU"/>
              <a:pPr>
                <a:defRPr/>
              </a:pPr>
              <a:t>‹#›</a:t>
            </a:fld>
            <a:endParaRPr lang="hu-HU"/>
          </a:p>
        </p:txBody>
      </p:sp>
    </p:spTree>
    <p:extLst>
      <p:ext uri="{BB962C8B-B14F-4D97-AF65-F5344CB8AC3E}">
        <p14:creationId xmlns:p14="http://schemas.microsoft.com/office/powerpoint/2010/main" val="3284696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704088"/>
            <a:ext cx="8229600" cy="1143000"/>
          </a:xfrm>
        </p:spPr>
        <p:txBody>
          <a:bodyPr/>
          <a:lstStyle>
            <a:lvl1pPr>
              <a:defRPr/>
            </a:lvl1pPr>
          </a:lstStyle>
          <a:p>
            <a:r>
              <a:rPr lang="hu-HU" smtClean="0"/>
              <a:t>Mintacím szerkesztése</a:t>
            </a:r>
            <a:endParaRPr lang="en-US"/>
          </a:p>
        </p:txBody>
      </p:sp>
      <p:sp>
        <p:nvSpPr>
          <p:cNvPr id="3" name="Szöveg hely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hu-HU" smtClean="0"/>
              <a:t>Mintaszöveg szerkesztése</a:t>
            </a:r>
          </a:p>
        </p:txBody>
      </p:sp>
      <p:sp>
        <p:nvSpPr>
          <p:cNvPr id="4" name="Szöveg hely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hu-HU" smtClean="0"/>
              <a:t>Mintaszöveg szerkesztése</a:t>
            </a:r>
          </a:p>
        </p:txBody>
      </p:sp>
      <p:sp>
        <p:nvSpPr>
          <p:cNvPr id="5" name="Tartalom helye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6" name="Tartalom helye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7" name="Dátum helye 9"/>
          <p:cNvSpPr>
            <a:spLocks noGrp="1"/>
          </p:cNvSpPr>
          <p:nvPr>
            <p:ph type="dt" sz="half" idx="10"/>
          </p:nvPr>
        </p:nvSpPr>
        <p:spPr/>
        <p:txBody>
          <a:bodyPr/>
          <a:lstStyle>
            <a:lvl1pPr>
              <a:defRPr/>
            </a:lvl1pPr>
          </a:lstStyle>
          <a:p>
            <a:pPr>
              <a:defRPr/>
            </a:pPr>
            <a:r>
              <a:rPr lang="hu-HU"/>
              <a:t>2007.12.12.</a:t>
            </a:r>
          </a:p>
        </p:txBody>
      </p:sp>
      <p:sp>
        <p:nvSpPr>
          <p:cNvPr id="8" name="Élőláb helye 21"/>
          <p:cNvSpPr>
            <a:spLocks noGrp="1"/>
          </p:cNvSpPr>
          <p:nvPr>
            <p:ph type="ftr" sz="quarter" idx="11"/>
          </p:nvPr>
        </p:nvSpPr>
        <p:spPr/>
        <p:txBody>
          <a:bodyPr/>
          <a:lstStyle>
            <a:lvl1pPr>
              <a:defRPr/>
            </a:lvl1pPr>
          </a:lstStyle>
          <a:p>
            <a:pPr>
              <a:defRPr/>
            </a:pPr>
            <a:endParaRPr lang="hu-HU"/>
          </a:p>
        </p:txBody>
      </p:sp>
      <p:sp>
        <p:nvSpPr>
          <p:cNvPr id="9" name="Dia számának helye 17"/>
          <p:cNvSpPr>
            <a:spLocks noGrp="1"/>
          </p:cNvSpPr>
          <p:nvPr>
            <p:ph type="sldNum" sz="quarter" idx="12"/>
          </p:nvPr>
        </p:nvSpPr>
        <p:spPr/>
        <p:txBody>
          <a:bodyPr/>
          <a:lstStyle>
            <a:lvl1pPr>
              <a:defRPr/>
            </a:lvl1pPr>
          </a:lstStyle>
          <a:p>
            <a:pPr>
              <a:defRPr/>
            </a:pPr>
            <a:fld id="{822A64EE-247F-4F13-A07C-DB02AB2143F3}" type="slidenum">
              <a:rPr lang="hu-HU"/>
              <a:pPr>
                <a:defRPr/>
              </a:pPr>
              <a:t>‹#›</a:t>
            </a:fld>
            <a:endParaRPr lang="hu-HU"/>
          </a:p>
        </p:txBody>
      </p:sp>
    </p:spTree>
    <p:extLst>
      <p:ext uri="{BB962C8B-B14F-4D97-AF65-F5344CB8AC3E}">
        <p14:creationId xmlns:p14="http://schemas.microsoft.com/office/powerpoint/2010/main" val="169415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hu-HU" smtClean="0"/>
              <a:t>Mintacím szerkesztése</a:t>
            </a:r>
            <a:endParaRPr lang="en-US"/>
          </a:p>
        </p:txBody>
      </p:sp>
      <p:sp>
        <p:nvSpPr>
          <p:cNvPr id="3" name="Dátum helye 9"/>
          <p:cNvSpPr>
            <a:spLocks noGrp="1"/>
          </p:cNvSpPr>
          <p:nvPr>
            <p:ph type="dt" sz="half" idx="10"/>
          </p:nvPr>
        </p:nvSpPr>
        <p:spPr/>
        <p:txBody>
          <a:bodyPr/>
          <a:lstStyle>
            <a:lvl1pPr>
              <a:defRPr/>
            </a:lvl1pPr>
          </a:lstStyle>
          <a:p>
            <a:pPr>
              <a:defRPr/>
            </a:pPr>
            <a:r>
              <a:rPr lang="hu-HU"/>
              <a:t>2007.12.12.</a:t>
            </a:r>
          </a:p>
        </p:txBody>
      </p:sp>
      <p:sp>
        <p:nvSpPr>
          <p:cNvPr id="4" name="Élőláb helye 21"/>
          <p:cNvSpPr>
            <a:spLocks noGrp="1"/>
          </p:cNvSpPr>
          <p:nvPr>
            <p:ph type="ftr" sz="quarter" idx="11"/>
          </p:nvPr>
        </p:nvSpPr>
        <p:spPr/>
        <p:txBody>
          <a:bodyPr/>
          <a:lstStyle>
            <a:lvl1pPr>
              <a:defRPr/>
            </a:lvl1pPr>
          </a:lstStyle>
          <a:p>
            <a:pPr>
              <a:defRPr/>
            </a:pPr>
            <a:endParaRPr lang="hu-HU"/>
          </a:p>
        </p:txBody>
      </p:sp>
      <p:sp>
        <p:nvSpPr>
          <p:cNvPr id="5" name="Dia számának helye 17"/>
          <p:cNvSpPr>
            <a:spLocks noGrp="1"/>
          </p:cNvSpPr>
          <p:nvPr>
            <p:ph type="sldNum" sz="quarter" idx="12"/>
          </p:nvPr>
        </p:nvSpPr>
        <p:spPr/>
        <p:txBody>
          <a:bodyPr/>
          <a:lstStyle>
            <a:lvl1pPr>
              <a:defRPr/>
            </a:lvl1pPr>
          </a:lstStyle>
          <a:p>
            <a:pPr>
              <a:defRPr/>
            </a:pPr>
            <a:fld id="{B47169E4-0670-4BA9-94DF-63ACC1F49450}" type="slidenum">
              <a:rPr lang="hu-HU"/>
              <a:pPr>
                <a:defRPr/>
              </a:pPr>
              <a:t>‹#›</a:t>
            </a:fld>
            <a:endParaRPr lang="hu-HU"/>
          </a:p>
        </p:txBody>
      </p:sp>
    </p:spTree>
    <p:extLst>
      <p:ext uri="{BB962C8B-B14F-4D97-AF65-F5344CB8AC3E}">
        <p14:creationId xmlns:p14="http://schemas.microsoft.com/office/powerpoint/2010/main" val="2316613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9"/>
          <p:cNvSpPr>
            <a:spLocks noGrp="1"/>
          </p:cNvSpPr>
          <p:nvPr>
            <p:ph type="dt" sz="half" idx="10"/>
          </p:nvPr>
        </p:nvSpPr>
        <p:spPr/>
        <p:txBody>
          <a:bodyPr/>
          <a:lstStyle>
            <a:lvl1pPr>
              <a:defRPr/>
            </a:lvl1pPr>
          </a:lstStyle>
          <a:p>
            <a:pPr>
              <a:defRPr/>
            </a:pPr>
            <a:r>
              <a:rPr lang="hu-HU"/>
              <a:t>2007.12.12.</a:t>
            </a:r>
          </a:p>
        </p:txBody>
      </p:sp>
      <p:sp>
        <p:nvSpPr>
          <p:cNvPr id="3" name="Élőláb helye 21"/>
          <p:cNvSpPr>
            <a:spLocks noGrp="1"/>
          </p:cNvSpPr>
          <p:nvPr>
            <p:ph type="ftr" sz="quarter" idx="11"/>
          </p:nvPr>
        </p:nvSpPr>
        <p:spPr/>
        <p:txBody>
          <a:bodyPr/>
          <a:lstStyle>
            <a:lvl1pPr>
              <a:defRPr/>
            </a:lvl1pPr>
          </a:lstStyle>
          <a:p>
            <a:pPr>
              <a:defRPr/>
            </a:pPr>
            <a:endParaRPr lang="hu-HU"/>
          </a:p>
        </p:txBody>
      </p:sp>
      <p:sp>
        <p:nvSpPr>
          <p:cNvPr id="4" name="Dia számának helye 17"/>
          <p:cNvSpPr>
            <a:spLocks noGrp="1"/>
          </p:cNvSpPr>
          <p:nvPr>
            <p:ph type="sldNum" sz="quarter" idx="12"/>
          </p:nvPr>
        </p:nvSpPr>
        <p:spPr/>
        <p:txBody>
          <a:bodyPr/>
          <a:lstStyle>
            <a:lvl1pPr>
              <a:defRPr/>
            </a:lvl1pPr>
          </a:lstStyle>
          <a:p>
            <a:pPr>
              <a:defRPr/>
            </a:pPr>
            <a:fld id="{77ACD687-4046-42A4-B9D8-3F60CF9D188E}" type="slidenum">
              <a:rPr lang="hu-HU"/>
              <a:pPr>
                <a:defRPr/>
              </a:pPr>
              <a:t>‹#›</a:t>
            </a:fld>
            <a:endParaRPr lang="hu-HU"/>
          </a:p>
        </p:txBody>
      </p:sp>
    </p:spTree>
    <p:extLst>
      <p:ext uri="{BB962C8B-B14F-4D97-AF65-F5344CB8AC3E}">
        <p14:creationId xmlns:p14="http://schemas.microsoft.com/office/powerpoint/2010/main" val="4119997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hu-HU" smtClean="0"/>
              <a:t>Mintacím szerkesztése</a:t>
            </a:r>
            <a:endParaRPr lang="en-US"/>
          </a:p>
        </p:txBody>
      </p:sp>
      <p:sp>
        <p:nvSpPr>
          <p:cNvPr id="3" name="Szöveg hely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hu-HU" smtClean="0"/>
              <a:t>Mintaszöveg szerkesztése</a:t>
            </a:r>
          </a:p>
        </p:txBody>
      </p:sp>
      <p:sp>
        <p:nvSpPr>
          <p:cNvPr id="4" name="Tartalom helye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5" name="Dátum helye 9"/>
          <p:cNvSpPr>
            <a:spLocks noGrp="1"/>
          </p:cNvSpPr>
          <p:nvPr>
            <p:ph type="dt" sz="half" idx="10"/>
          </p:nvPr>
        </p:nvSpPr>
        <p:spPr/>
        <p:txBody>
          <a:bodyPr/>
          <a:lstStyle>
            <a:lvl1pPr>
              <a:defRPr/>
            </a:lvl1pPr>
          </a:lstStyle>
          <a:p>
            <a:pPr>
              <a:defRPr/>
            </a:pPr>
            <a:r>
              <a:rPr lang="hu-HU"/>
              <a:t>2007.12.12.</a:t>
            </a:r>
          </a:p>
        </p:txBody>
      </p:sp>
      <p:sp>
        <p:nvSpPr>
          <p:cNvPr id="6" name="Élőláb helye 21"/>
          <p:cNvSpPr>
            <a:spLocks noGrp="1"/>
          </p:cNvSpPr>
          <p:nvPr>
            <p:ph type="ftr" sz="quarter" idx="11"/>
          </p:nvPr>
        </p:nvSpPr>
        <p:spPr/>
        <p:txBody>
          <a:bodyPr/>
          <a:lstStyle>
            <a:lvl1pPr>
              <a:defRPr/>
            </a:lvl1pPr>
          </a:lstStyle>
          <a:p>
            <a:pPr>
              <a:defRPr/>
            </a:pPr>
            <a:endParaRPr lang="hu-HU"/>
          </a:p>
        </p:txBody>
      </p:sp>
      <p:sp>
        <p:nvSpPr>
          <p:cNvPr id="7" name="Dia számának helye 17"/>
          <p:cNvSpPr>
            <a:spLocks noGrp="1"/>
          </p:cNvSpPr>
          <p:nvPr>
            <p:ph type="sldNum" sz="quarter" idx="12"/>
          </p:nvPr>
        </p:nvSpPr>
        <p:spPr/>
        <p:txBody>
          <a:bodyPr/>
          <a:lstStyle>
            <a:lvl1pPr>
              <a:defRPr/>
            </a:lvl1pPr>
          </a:lstStyle>
          <a:p>
            <a:pPr>
              <a:defRPr/>
            </a:pPr>
            <a:fld id="{37F0520A-B719-4D90-8C75-4793BE41702E}" type="slidenum">
              <a:rPr lang="hu-HU"/>
              <a:pPr>
                <a:defRPr/>
              </a:pPr>
              <a:t>‹#›</a:t>
            </a:fld>
            <a:endParaRPr lang="hu-HU"/>
          </a:p>
        </p:txBody>
      </p:sp>
    </p:spTree>
    <p:extLst>
      <p:ext uri="{BB962C8B-B14F-4D97-AF65-F5344CB8AC3E}">
        <p14:creationId xmlns:p14="http://schemas.microsoft.com/office/powerpoint/2010/main" val="2037108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Kép képaláírással">
    <p:spTree>
      <p:nvGrpSpPr>
        <p:cNvPr id="1" name=""/>
        <p:cNvGrpSpPr/>
        <p:nvPr/>
      </p:nvGrpSpPr>
      <p:grpSpPr>
        <a:xfrm>
          <a:off x="0" y="0"/>
          <a:ext cx="0" cy="0"/>
          <a:chOff x="0" y="0"/>
          <a:chExt cx="0" cy="0"/>
        </a:xfrm>
      </p:grpSpPr>
      <p:sp>
        <p:nvSpPr>
          <p:cNvPr id="5" name="Egy sarkán kerekítve levágott téglalap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Derékszögű háromszög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Szabadkézi sokszög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Szabadkézi sokszög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2" name="Cím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hu-HU" smtClean="0"/>
              <a:t>Mintacím szerkesztése</a:t>
            </a:r>
            <a:endParaRPr lang="en-US"/>
          </a:p>
        </p:txBody>
      </p:sp>
      <p:sp>
        <p:nvSpPr>
          <p:cNvPr id="4" name="Szöveg helye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hu-HU" smtClean="0"/>
              <a:t>Mintaszöveg szerkesztése</a:t>
            </a:r>
          </a:p>
        </p:txBody>
      </p:sp>
      <p:sp>
        <p:nvSpPr>
          <p:cNvPr id="3" name="Kép hely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hu-HU" noProof="0" smtClean="0"/>
              <a:t>Kép beszúrásához kattintson az ikonra</a:t>
            </a:r>
            <a:endParaRPr lang="en-US" noProof="0" dirty="0"/>
          </a:p>
        </p:txBody>
      </p:sp>
      <p:sp>
        <p:nvSpPr>
          <p:cNvPr id="9" name="Dátum helye 4"/>
          <p:cNvSpPr>
            <a:spLocks noGrp="1"/>
          </p:cNvSpPr>
          <p:nvPr>
            <p:ph type="dt" sz="half" idx="10"/>
          </p:nvPr>
        </p:nvSpPr>
        <p:spPr/>
        <p:txBody>
          <a:bodyPr/>
          <a:lstStyle>
            <a:lvl1pPr>
              <a:defRPr/>
            </a:lvl1pPr>
          </a:lstStyle>
          <a:p>
            <a:pPr>
              <a:defRPr/>
            </a:pPr>
            <a:r>
              <a:rPr lang="hu-HU"/>
              <a:t>2007.12.12.</a:t>
            </a:r>
          </a:p>
        </p:txBody>
      </p:sp>
      <p:sp>
        <p:nvSpPr>
          <p:cNvPr id="10" name="Élőláb helye 5"/>
          <p:cNvSpPr>
            <a:spLocks noGrp="1"/>
          </p:cNvSpPr>
          <p:nvPr>
            <p:ph type="ftr" sz="quarter" idx="11"/>
          </p:nvPr>
        </p:nvSpPr>
        <p:spPr/>
        <p:txBody>
          <a:bodyPr/>
          <a:lstStyle>
            <a:lvl1pPr>
              <a:defRPr/>
            </a:lvl1pPr>
          </a:lstStyle>
          <a:p>
            <a:pPr>
              <a:defRPr/>
            </a:pPr>
            <a:endParaRPr lang="hu-HU"/>
          </a:p>
        </p:txBody>
      </p:sp>
      <p:sp>
        <p:nvSpPr>
          <p:cNvPr id="11" name="Dia számának helye 6"/>
          <p:cNvSpPr>
            <a:spLocks noGrp="1"/>
          </p:cNvSpPr>
          <p:nvPr>
            <p:ph type="sldNum" sz="quarter" idx="12"/>
          </p:nvPr>
        </p:nvSpPr>
        <p:spPr>
          <a:xfrm>
            <a:off x="8077200" y="6356350"/>
            <a:ext cx="609600" cy="365125"/>
          </a:xfrm>
        </p:spPr>
        <p:txBody>
          <a:bodyPr/>
          <a:lstStyle>
            <a:lvl1pPr>
              <a:defRPr/>
            </a:lvl1pPr>
          </a:lstStyle>
          <a:p>
            <a:pPr>
              <a:defRPr/>
            </a:pPr>
            <a:fld id="{1C1DB440-A2A3-4A90-9445-F3536FCC3C98}" type="slidenum">
              <a:rPr lang="hu-HU"/>
              <a:pPr>
                <a:defRPr/>
              </a:pPr>
              <a:t>‹#›</a:t>
            </a:fld>
            <a:endParaRPr lang="hu-HU"/>
          </a:p>
        </p:txBody>
      </p:sp>
    </p:spTree>
    <p:extLst>
      <p:ext uri="{BB962C8B-B14F-4D97-AF65-F5344CB8AC3E}">
        <p14:creationId xmlns:p14="http://schemas.microsoft.com/office/powerpoint/2010/main" val="2469869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7" name="Szabadkézi sokszög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Szabadkézi sokszög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1028" name="Cím helye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hu-HU" altLang="hu-HU" smtClean="0"/>
              <a:t>Mintacím szerkesztése</a:t>
            </a:r>
            <a:endParaRPr lang="en-US" altLang="hu-HU" smtClean="0"/>
          </a:p>
        </p:txBody>
      </p:sp>
      <p:sp>
        <p:nvSpPr>
          <p:cNvPr id="1029" name="Szöveg helye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u-HU" altLang="hu-HU" smtClean="0"/>
              <a:t>Mintaszöveg szerkesztése</a:t>
            </a:r>
          </a:p>
          <a:p>
            <a:pPr lvl="1"/>
            <a:r>
              <a:rPr lang="hu-HU" altLang="hu-HU" smtClean="0"/>
              <a:t>Második szint</a:t>
            </a:r>
          </a:p>
          <a:p>
            <a:pPr lvl="2"/>
            <a:r>
              <a:rPr lang="hu-HU" altLang="hu-HU" smtClean="0"/>
              <a:t>Harmadik szint</a:t>
            </a:r>
          </a:p>
          <a:p>
            <a:pPr lvl="3"/>
            <a:r>
              <a:rPr lang="hu-HU" altLang="hu-HU" smtClean="0"/>
              <a:t>Negyedik szint</a:t>
            </a:r>
          </a:p>
          <a:p>
            <a:pPr lvl="4"/>
            <a:r>
              <a:rPr lang="hu-HU" altLang="hu-HU" smtClean="0"/>
              <a:t>Ötödik szint</a:t>
            </a:r>
            <a:endParaRPr lang="en-US" altLang="hu-HU" smtClean="0"/>
          </a:p>
        </p:txBody>
      </p:sp>
      <p:sp>
        <p:nvSpPr>
          <p:cNvPr id="10" name="Dátum hely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Tahoma" charset="0"/>
              </a:defRPr>
            </a:lvl1pPr>
          </a:lstStyle>
          <a:p>
            <a:pPr>
              <a:defRPr/>
            </a:pPr>
            <a:r>
              <a:rPr lang="hu-HU"/>
              <a:t>2007.12.12.</a:t>
            </a:r>
          </a:p>
        </p:txBody>
      </p:sp>
      <p:sp>
        <p:nvSpPr>
          <p:cNvPr id="22" name="Élőláb hely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Tahoma" charset="0"/>
              </a:defRPr>
            </a:lvl1pPr>
          </a:lstStyle>
          <a:p>
            <a:pPr>
              <a:defRPr/>
            </a:pPr>
            <a:endParaRPr lang="hu-HU"/>
          </a:p>
        </p:txBody>
      </p:sp>
      <p:sp>
        <p:nvSpPr>
          <p:cNvPr id="18" name="Dia számának hely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latin typeface="Tahoma" charset="0"/>
              </a:defRPr>
            </a:lvl1pPr>
          </a:lstStyle>
          <a:p>
            <a:pPr>
              <a:defRPr/>
            </a:pPr>
            <a:fld id="{796AEA76-4A20-43D3-B89C-63822FFC6437}" type="slidenum">
              <a:rPr lang="hu-HU"/>
              <a:pPr>
                <a:defRPr/>
              </a:pPr>
              <a:t>‹#›</a:t>
            </a:fld>
            <a:endParaRPr lang="hu-HU"/>
          </a:p>
        </p:txBody>
      </p:sp>
      <p:grpSp>
        <p:nvGrpSpPr>
          <p:cNvPr id="1033" name="Csoportba foglalás 1"/>
          <p:cNvGrpSpPr>
            <a:grpSpLocks/>
          </p:cNvGrpSpPr>
          <p:nvPr/>
        </p:nvGrpSpPr>
        <p:grpSpPr bwMode="auto">
          <a:xfrm>
            <a:off x="-19050" y="203200"/>
            <a:ext cx="9180513" cy="647700"/>
            <a:chOff x="-19045" y="216550"/>
            <a:chExt cx="9180548" cy="649224"/>
          </a:xfrm>
        </p:grpSpPr>
        <p:sp>
          <p:nvSpPr>
            <p:cNvPr id="12" name="Szabadkézi sokszög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latin typeface="Tahoma" charset="0"/>
              </a:endParaRPr>
            </a:p>
          </p:txBody>
        </p:sp>
        <p:sp>
          <p:nvSpPr>
            <p:cNvPr id="13" name="Szabadkézi sokszög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latin typeface="Tahoma" charset="0"/>
              </a:endParaRPr>
            </a:p>
          </p:txBody>
        </p:sp>
      </p:grpSp>
    </p:spTree>
  </p:cSld>
  <p:clrMap bg1="lt1" tx1="dk1" bg2="lt2" tx2="dk2" accent1="accent1" accent2="accent2" accent3="accent3" accent4="accent4" accent5="accent5" accent6="accent6" hlink="hlink" folHlink="folHlink"/>
  <p:sldLayoutIdLst>
    <p:sldLayoutId id="2147484137" r:id="rId1"/>
    <p:sldLayoutId id="2147484127" r:id="rId2"/>
    <p:sldLayoutId id="2147484138" r:id="rId3"/>
    <p:sldLayoutId id="2147484128" r:id="rId4"/>
    <p:sldLayoutId id="2147484129" r:id="rId5"/>
    <p:sldLayoutId id="2147484130" r:id="rId6"/>
    <p:sldLayoutId id="2147484131" r:id="rId7"/>
    <p:sldLayoutId id="2147484132" r:id="rId8"/>
    <p:sldLayoutId id="2147484139" r:id="rId9"/>
    <p:sldLayoutId id="2147484133" r:id="rId10"/>
    <p:sldLayoutId id="2147484134" r:id="rId11"/>
    <p:sldLayoutId id="2147484135" r:id="rId12"/>
    <p:sldLayoutId id="2147484136" r:id="rId13"/>
  </p:sldLayoutIdLst>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3.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sz="half" idx="1"/>
          </p:nvPr>
        </p:nvSpPr>
        <p:spPr>
          <a:xfrm>
            <a:off x="714375" y="1981200"/>
            <a:ext cx="4048125" cy="4687888"/>
          </a:xfrm>
        </p:spPr>
        <p:txBody>
          <a:bodyPr/>
          <a:lstStyle/>
          <a:p>
            <a:pPr eaLnBrk="1" hangingPunct="1">
              <a:lnSpc>
                <a:spcPct val="90000"/>
              </a:lnSpc>
            </a:pPr>
            <a:endParaRPr lang="hu-HU" altLang="hu-HU" sz="4400" smtClean="0"/>
          </a:p>
          <a:p>
            <a:pPr eaLnBrk="1" hangingPunct="1">
              <a:lnSpc>
                <a:spcPct val="90000"/>
              </a:lnSpc>
            </a:pPr>
            <a:endParaRPr lang="hu-HU" altLang="hu-HU" sz="3600" smtClean="0"/>
          </a:p>
          <a:p>
            <a:pPr eaLnBrk="1" hangingPunct="1">
              <a:lnSpc>
                <a:spcPct val="90000"/>
              </a:lnSpc>
              <a:buFont typeface="Wingdings" pitchFamily="2" charset="2"/>
              <a:buNone/>
            </a:pPr>
            <a:r>
              <a:rPr lang="hu-HU" altLang="hu-HU" sz="4000" smtClean="0"/>
              <a:t>Kari tájékoztató</a:t>
            </a:r>
          </a:p>
          <a:p>
            <a:pPr eaLnBrk="1" hangingPunct="1">
              <a:lnSpc>
                <a:spcPct val="90000"/>
              </a:lnSpc>
              <a:buFont typeface="Wingdings" pitchFamily="2" charset="2"/>
              <a:buNone/>
            </a:pPr>
            <a:endParaRPr lang="hu-HU" altLang="hu-HU" sz="2000" smtClean="0"/>
          </a:p>
          <a:p>
            <a:pPr eaLnBrk="1" hangingPunct="1">
              <a:lnSpc>
                <a:spcPct val="90000"/>
              </a:lnSpc>
              <a:buFont typeface="Wingdings" pitchFamily="2" charset="2"/>
              <a:buNone/>
            </a:pPr>
            <a:r>
              <a:rPr lang="hu-HU" altLang="hu-HU" sz="2000" smtClean="0"/>
              <a:t>2016 szeptemberi képzések érettségizetteknek</a:t>
            </a:r>
          </a:p>
          <a:p>
            <a:pPr eaLnBrk="1" hangingPunct="1">
              <a:lnSpc>
                <a:spcPct val="90000"/>
              </a:lnSpc>
              <a:buFont typeface="Wingdings" pitchFamily="2" charset="2"/>
              <a:buNone/>
            </a:pPr>
            <a:endParaRPr lang="hu-HU" altLang="hu-HU" sz="2000" smtClean="0"/>
          </a:p>
          <a:p>
            <a:pPr eaLnBrk="1" hangingPunct="1">
              <a:lnSpc>
                <a:spcPct val="90000"/>
              </a:lnSpc>
              <a:buFont typeface="Wingdings" pitchFamily="2" charset="2"/>
              <a:buNone/>
            </a:pPr>
            <a:endParaRPr lang="hu-HU" altLang="hu-HU" sz="2000" smtClean="0"/>
          </a:p>
          <a:p>
            <a:pPr eaLnBrk="1" hangingPunct="1">
              <a:lnSpc>
                <a:spcPct val="50000"/>
              </a:lnSpc>
              <a:buFont typeface="Wingdings" pitchFamily="2" charset="2"/>
              <a:buNone/>
            </a:pPr>
            <a:endParaRPr lang="hu-HU" altLang="hu-HU" sz="2000" smtClean="0"/>
          </a:p>
          <a:p>
            <a:pPr eaLnBrk="1" hangingPunct="1">
              <a:lnSpc>
                <a:spcPct val="50000"/>
              </a:lnSpc>
              <a:buFont typeface="Wingdings" pitchFamily="2" charset="2"/>
              <a:buNone/>
            </a:pPr>
            <a:endParaRPr lang="hu-HU" altLang="hu-HU" sz="2000" smtClean="0"/>
          </a:p>
          <a:p>
            <a:pPr eaLnBrk="1" hangingPunct="1">
              <a:lnSpc>
                <a:spcPct val="50000"/>
              </a:lnSpc>
              <a:buFont typeface="Wingdings" pitchFamily="2" charset="2"/>
              <a:buNone/>
            </a:pPr>
            <a:r>
              <a:rPr lang="hu-HU" altLang="hu-HU" sz="2000" smtClean="0"/>
              <a:t>Bartáné Kustár Katalin</a:t>
            </a:r>
          </a:p>
          <a:p>
            <a:pPr eaLnBrk="1" hangingPunct="1">
              <a:lnSpc>
                <a:spcPct val="50000"/>
              </a:lnSpc>
              <a:buFont typeface="Wingdings" pitchFamily="2" charset="2"/>
              <a:buNone/>
            </a:pPr>
            <a:r>
              <a:rPr lang="hu-HU" altLang="hu-HU" sz="2000" smtClean="0"/>
              <a:t>tanulmányi osztályvezető</a:t>
            </a:r>
          </a:p>
        </p:txBody>
      </p:sp>
      <p:pic>
        <p:nvPicPr>
          <p:cNvPr id="5123" name="Picture 7" descr="DETEK2"/>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859338" y="2492375"/>
            <a:ext cx="3695700" cy="2876550"/>
          </a:xfrm>
        </p:spPr>
      </p:pic>
      <p:sp>
        <p:nvSpPr>
          <p:cNvPr id="6" name="Dia számának helye 6"/>
          <p:cNvSpPr>
            <a:spLocks noGrp="1"/>
          </p:cNvSpPr>
          <p:nvPr>
            <p:ph type="sldNum" sz="quarter" idx="12"/>
          </p:nvPr>
        </p:nvSpPr>
        <p:spPr/>
        <p:txBody>
          <a:bodyPr/>
          <a:lstStyle/>
          <a:p>
            <a:pPr>
              <a:defRPr/>
            </a:pPr>
            <a:fld id="{F47E9ACF-6050-4706-A8BA-092C9F82E11B}" type="slidenum">
              <a:rPr lang="hu-HU"/>
              <a:pPr>
                <a:defRPr/>
              </a:pPr>
              <a:t>1</a:t>
            </a:fld>
            <a:endParaRPr lang="hu-HU"/>
          </a:p>
        </p:txBody>
      </p:sp>
      <p:sp>
        <p:nvSpPr>
          <p:cNvPr id="5125" name="Rectangle 8"/>
          <p:cNvSpPr>
            <a:spLocks noChangeArrowheads="1"/>
          </p:cNvSpPr>
          <p:nvPr/>
        </p:nvSpPr>
        <p:spPr bwMode="auto">
          <a:xfrm>
            <a:off x="714375" y="1500188"/>
            <a:ext cx="6126163"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lnSpc>
                <a:spcPct val="80000"/>
              </a:lnSpc>
              <a:spcBef>
                <a:spcPct val="20000"/>
              </a:spcBef>
              <a:buClr>
                <a:schemeClr val="hlink"/>
              </a:buClr>
              <a:buSzPct val="70000"/>
              <a:buFont typeface="Wingdings" pitchFamily="2" charset="2"/>
              <a:buNone/>
            </a:pPr>
            <a:r>
              <a:rPr lang="hu-HU" altLang="hu-HU" sz="3600" b="1"/>
              <a:t>Bölcsészettudományi Kar</a:t>
            </a:r>
          </a:p>
        </p:txBody>
      </p:sp>
      <p:sp>
        <p:nvSpPr>
          <p:cNvPr id="5126" name="Rectangle 9"/>
          <p:cNvSpPr>
            <a:spLocks noChangeArrowheads="1"/>
          </p:cNvSpPr>
          <p:nvPr/>
        </p:nvSpPr>
        <p:spPr bwMode="auto">
          <a:xfrm>
            <a:off x="714375" y="785813"/>
            <a:ext cx="38655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hu-HU" altLang="hu-HU" sz="2800" b="1">
                <a:solidFill>
                  <a:schemeClr val="tx2"/>
                </a:solidFill>
              </a:rPr>
              <a:t>Debreceni Egyetem</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95288" y="260350"/>
            <a:ext cx="6769100" cy="1008063"/>
          </a:xfrm>
        </p:spPr>
        <p:txBody>
          <a:bodyPr/>
          <a:lstStyle/>
          <a:p>
            <a:pPr eaLnBrk="1" hangingPunct="1"/>
            <a:r>
              <a:rPr lang="hu-HU" altLang="hu-HU" smtClean="0"/>
              <a:t>Mesterszakjaink:</a:t>
            </a:r>
            <a:endParaRPr lang="hu-HU" altLang="hu-HU" sz="2800" smtClean="0">
              <a:solidFill>
                <a:srgbClr val="FFFF00"/>
              </a:solidFill>
            </a:endParaRPr>
          </a:p>
        </p:txBody>
      </p:sp>
      <p:sp>
        <p:nvSpPr>
          <p:cNvPr id="14339" name="Rectangle 3"/>
          <p:cNvSpPr>
            <a:spLocks noGrp="1" noChangeArrowheads="1"/>
          </p:cNvSpPr>
          <p:nvPr>
            <p:ph sz="half" idx="1"/>
          </p:nvPr>
        </p:nvSpPr>
        <p:spPr>
          <a:xfrm>
            <a:off x="468313" y="1268413"/>
            <a:ext cx="4294187" cy="5589587"/>
          </a:xfrm>
        </p:spPr>
        <p:txBody>
          <a:bodyPr/>
          <a:lstStyle/>
          <a:p>
            <a:pPr marL="609600" indent="-609600" eaLnBrk="1" hangingPunct="1">
              <a:lnSpc>
                <a:spcPct val="90000"/>
              </a:lnSpc>
              <a:buFont typeface="Wingdings" pitchFamily="2" charset="2"/>
              <a:buNone/>
            </a:pPr>
            <a:r>
              <a:rPr lang="hu-HU" altLang="hu-HU" smtClean="0">
                <a:solidFill>
                  <a:schemeClr val="accent1"/>
                </a:solidFill>
              </a:rPr>
              <a:t>Diszciplináris:</a:t>
            </a:r>
          </a:p>
          <a:p>
            <a:pPr marL="990600" lvl="1" indent="-533400" eaLnBrk="1" hangingPunct="1">
              <a:lnSpc>
                <a:spcPct val="90000"/>
              </a:lnSpc>
              <a:buFont typeface="Calibri" pitchFamily="34" charset="0"/>
              <a:buAutoNum type="arabicPeriod"/>
            </a:pPr>
            <a:r>
              <a:rPr lang="hu-HU" altLang="hu-HU" smtClean="0"/>
              <a:t>amerikanisztika </a:t>
            </a:r>
          </a:p>
          <a:p>
            <a:pPr marL="990600" lvl="1" indent="-533400" eaLnBrk="1" hangingPunct="1">
              <a:lnSpc>
                <a:spcPct val="90000"/>
              </a:lnSpc>
              <a:buFont typeface="Wingdings" pitchFamily="2" charset="2"/>
              <a:buAutoNum type="arabicPeriod"/>
            </a:pPr>
            <a:r>
              <a:rPr lang="hu-HU" altLang="hu-HU" smtClean="0"/>
              <a:t>andragógia</a:t>
            </a:r>
          </a:p>
          <a:p>
            <a:pPr marL="990600" lvl="1" indent="-533400" eaLnBrk="1" hangingPunct="1">
              <a:lnSpc>
                <a:spcPct val="90000"/>
              </a:lnSpc>
              <a:buFont typeface="Wingdings" pitchFamily="2" charset="2"/>
              <a:buAutoNum type="arabicPeriod"/>
            </a:pPr>
            <a:r>
              <a:rPr lang="hu-HU" altLang="hu-HU" smtClean="0"/>
              <a:t>anglisztika </a:t>
            </a:r>
          </a:p>
          <a:p>
            <a:pPr marL="990600" lvl="1" indent="-533400" eaLnBrk="1" hangingPunct="1">
              <a:lnSpc>
                <a:spcPct val="90000"/>
              </a:lnSpc>
              <a:buFont typeface="Wingdings" pitchFamily="2" charset="2"/>
              <a:buAutoNum type="arabicPeriod"/>
            </a:pPr>
            <a:r>
              <a:rPr lang="hu-HU" altLang="hu-HU" smtClean="0"/>
              <a:t>digitális bölcsészet</a:t>
            </a:r>
          </a:p>
          <a:p>
            <a:pPr marL="990600" lvl="1" indent="-533400" eaLnBrk="1" hangingPunct="1">
              <a:lnSpc>
                <a:spcPct val="90000"/>
              </a:lnSpc>
              <a:buFont typeface="Wingdings" pitchFamily="2" charset="2"/>
              <a:buAutoNum type="arabicPeriod"/>
            </a:pPr>
            <a:r>
              <a:rPr lang="hu-HU" altLang="hu-HU" smtClean="0"/>
              <a:t>esztétika </a:t>
            </a:r>
          </a:p>
          <a:p>
            <a:pPr marL="990600" lvl="1" indent="-533400" eaLnBrk="1" hangingPunct="1">
              <a:lnSpc>
                <a:spcPct val="90000"/>
              </a:lnSpc>
              <a:buFont typeface="Wingdings" pitchFamily="2" charset="2"/>
              <a:buAutoNum type="arabicPeriod"/>
            </a:pPr>
            <a:r>
              <a:rPr lang="hu-HU" altLang="hu-HU" smtClean="0"/>
              <a:t>filozófia </a:t>
            </a:r>
          </a:p>
          <a:p>
            <a:pPr marL="990600" lvl="1" indent="-533400" eaLnBrk="1" hangingPunct="1">
              <a:lnSpc>
                <a:spcPct val="90000"/>
              </a:lnSpc>
              <a:buFont typeface="Wingdings" pitchFamily="2" charset="2"/>
              <a:buAutoNum type="arabicPeriod"/>
            </a:pPr>
            <a:r>
              <a:rPr lang="hu-HU" altLang="hu-HU" smtClean="0"/>
              <a:t>finnugrisztika</a:t>
            </a:r>
          </a:p>
          <a:p>
            <a:pPr marL="990600" lvl="1" indent="-533400" eaLnBrk="1" hangingPunct="1">
              <a:lnSpc>
                <a:spcPct val="90000"/>
              </a:lnSpc>
              <a:buFont typeface="Wingdings" pitchFamily="2" charset="2"/>
              <a:buAutoNum type="arabicPeriod"/>
            </a:pPr>
            <a:r>
              <a:rPr lang="hu-HU" altLang="hu-HU" smtClean="0"/>
              <a:t>fordító és tolmács</a:t>
            </a:r>
          </a:p>
          <a:p>
            <a:pPr marL="990600" lvl="1" indent="-533400" eaLnBrk="1" hangingPunct="1">
              <a:lnSpc>
                <a:spcPct val="90000"/>
              </a:lnSpc>
              <a:buFont typeface="Wingdings" pitchFamily="2" charset="2"/>
              <a:buAutoNum type="arabicPeriod"/>
            </a:pPr>
            <a:r>
              <a:rPr lang="hu-HU" altLang="hu-HU" smtClean="0"/>
              <a:t>hungarológia</a:t>
            </a:r>
          </a:p>
          <a:p>
            <a:pPr marL="990600" lvl="1" indent="-533400" eaLnBrk="1" hangingPunct="1">
              <a:lnSpc>
                <a:spcPct val="90000"/>
              </a:lnSpc>
              <a:buFont typeface="Wingdings" pitchFamily="2" charset="2"/>
              <a:buAutoNum type="arabicPeriod"/>
            </a:pPr>
            <a:r>
              <a:rPr lang="hu-HU" altLang="hu-HU" smtClean="0"/>
              <a:t>klasszika-filológia</a:t>
            </a:r>
          </a:p>
          <a:p>
            <a:pPr marL="990600" lvl="1" indent="-533400" eaLnBrk="1" hangingPunct="1">
              <a:lnSpc>
                <a:spcPct val="90000"/>
              </a:lnSpc>
              <a:buFont typeface="Wingdings" pitchFamily="2" charset="2"/>
              <a:buAutoNum type="arabicPeriod"/>
            </a:pPr>
            <a:r>
              <a:rPr lang="hu-HU" altLang="hu-HU" smtClean="0"/>
              <a:t>kommunikáció- és médiatud.</a:t>
            </a:r>
          </a:p>
          <a:p>
            <a:pPr marL="990600" lvl="1" indent="-533400" eaLnBrk="1" hangingPunct="1">
              <a:lnSpc>
                <a:spcPct val="90000"/>
              </a:lnSpc>
              <a:buFont typeface="Wingdings" pitchFamily="2" charset="2"/>
              <a:buNone/>
            </a:pPr>
            <a:endParaRPr lang="hu-HU" altLang="hu-HU" smtClean="0"/>
          </a:p>
        </p:txBody>
      </p:sp>
      <p:sp>
        <p:nvSpPr>
          <p:cNvPr id="14340" name="Rectangle 4"/>
          <p:cNvSpPr>
            <a:spLocks noGrp="1" noChangeArrowheads="1"/>
          </p:cNvSpPr>
          <p:nvPr>
            <p:ph sz="half" idx="2"/>
          </p:nvPr>
        </p:nvSpPr>
        <p:spPr>
          <a:xfrm>
            <a:off x="4572000" y="1773238"/>
            <a:ext cx="4572000" cy="4895850"/>
          </a:xfrm>
        </p:spPr>
        <p:txBody>
          <a:bodyPr/>
          <a:lstStyle/>
          <a:p>
            <a:pPr marL="914400" lvl="1" indent="-457200" eaLnBrk="1" hangingPunct="1">
              <a:lnSpc>
                <a:spcPct val="90000"/>
              </a:lnSpc>
              <a:buFont typeface="Calibri" pitchFamily="34" charset="0"/>
              <a:buAutoNum type="arabicPeriod" startAt="12"/>
            </a:pPr>
            <a:r>
              <a:rPr lang="hu-HU" altLang="hu-HU" smtClean="0"/>
              <a:t>magyar nyelv és irodalom</a:t>
            </a:r>
          </a:p>
          <a:p>
            <a:pPr marL="914400" lvl="1" indent="-457200" eaLnBrk="1" hangingPunct="1">
              <a:lnSpc>
                <a:spcPct val="90000"/>
              </a:lnSpc>
              <a:buFont typeface="Calibri" pitchFamily="34" charset="0"/>
              <a:buAutoNum type="arabicPeriod" startAt="12"/>
            </a:pPr>
            <a:r>
              <a:rPr lang="hu-HU" altLang="hu-HU" smtClean="0"/>
              <a:t>német nyelv, irodalom és kultúra</a:t>
            </a:r>
          </a:p>
          <a:p>
            <a:pPr marL="914400" lvl="1" indent="-457200" eaLnBrk="1" hangingPunct="1">
              <a:lnSpc>
                <a:spcPct val="90000"/>
              </a:lnSpc>
              <a:buFont typeface="Calibri" pitchFamily="34" charset="0"/>
              <a:buAutoNum type="arabicPeriod" startAt="12"/>
            </a:pPr>
            <a:r>
              <a:rPr lang="hu-HU" altLang="hu-HU" smtClean="0"/>
              <a:t>néprajz</a:t>
            </a:r>
          </a:p>
          <a:p>
            <a:pPr marL="914400" lvl="1" indent="-457200" eaLnBrk="1" hangingPunct="1">
              <a:lnSpc>
                <a:spcPct val="90000"/>
              </a:lnSpc>
              <a:buFont typeface="Calibri" pitchFamily="34" charset="0"/>
              <a:buAutoNum type="arabicPeriod" startAt="12"/>
            </a:pPr>
            <a:r>
              <a:rPr lang="hu-HU" altLang="hu-HU" smtClean="0"/>
              <a:t>neveléstudományi</a:t>
            </a:r>
          </a:p>
          <a:p>
            <a:pPr marL="914400" lvl="1" indent="-457200" eaLnBrk="1" hangingPunct="1">
              <a:lnSpc>
                <a:spcPct val="90000"/>
              </a:lnSpc>
              <a:buFont typeface="Calibri" pitchFamily="34" charset="0"/>
              <a:buAutoNum type="arabicPeriod" startAt="12"/>
            </a:pPr>
            <a:r>
              <a:rPr lang="hu-HU" altLang="hu-HU" smtClean="0"/>
              <a:t>pszichológia</a:t>
            </a:r>
          </a:p>
          <a:p>
            <a:pPr marL="914400" lvl="1" indent="-457200" eaLnBrk="1" hangingPunct="1">
              <a:lnSpc>
                <a:spcPct val="90000"/>
              </a:lnSpc>
              <a:buFont typeface="Calibri" pitchFamily="34" charset="0"/>
              <a:buAutoNum type="arabicPeriod" startAt="12"/>
            </a:pPr>
            <a:r>
              <a:rPr lang="hu-HU" altLang="hu-HU" smtClean="0"/>
              <a:t>szlavisztika</a:t>
            </a:r>
          </a:p>
          <a:p>
            <a:pPr marL="914400" lvl="1" indent="-457200" eaLnBrk="1" hangingPunct="1">
              <a:lnSpc>
                <a:spcPct val="90000"/>
              </a:lnSpc>
              <a:buFont typeface="Calibri" pitchFamily="34" charset="0"/>
              <a:buAutoNum type="arabicPeriod" startAt="12"/>
            </a:pPr>
            <a:r>
              <a:rPr lang="hu-HU" altLang="hu-HU" smtClean="0"/>
              <a:t>szociológia</a:t>
            </a:r>
          </a:p>
          <a:p>
            <a:pPr marL="914400" lvl="1" indent="-457200" eaLnBrk="1" hangingPunct="1">
              <a:lnSpc>
                <a:spcPct val="90000"/>
              </a:lnSpc>
              <a:buFont typeface="Calibri" pitchFamily="34" charset="0"/>
              <a:buAutoNum type="arabicPeriod" startAt="12"/>
            </a:pPr>
            <a:r>
              <a:rPr lang="hu-HU" altLang="hu-HU" smtClean="0"/>
              <a:t>szociálpolitika</a:t>
            </a:r>
          </a:p>
          <a:p>
            <a:pPr marL="914400" lvl="1" indent="-457200" eaLnBrk="1" hangingPunct="1">
              <a:lnSpc>
                <a:spcPct val="90000"/>
              </a:lnSpc>
              <a:buFont typeface="Calibri" pitchFamily="34" charset="0"/>
              <a:buAutoNum type="arabicPeriod" startAt="12"/>
            </a:pPr>
            <a:r>
              <a:rPr lang="hu-HU" altLang="hu-HU" smtClean="0"/>
              <a:t>történelem</a:t>
            </a:r>
          </a:p>
        </p:txBody>
      </p:sp>
      <p:sp>
        <p:nvSpPr>
          <p:cNvPr id="5" name="Dia számának helye 6"/>
          <p:cNvSpPr>
            <a:spLocks noGrp="1"/>
          </p:cNvSpPr>
          <p:nvPr>
            <p:ph type="sldNum" sz="quarter" idx="12"/>
          </p:nvPr>
        </p:nvSpPr>
        <p:spPr/>
        <p:txBody>
          <a:bodyPr/>
          <a:lstStyle/>
          <a:p>
            <a:pPr>
              <a:defRPr/>
            </a:pPr>
            <a:fld id="{C0EE879F-91F2-442E-BDB7-4116E1355EAF}" type="slidenum">
              <a:rPr lang="hu-HU"/>
              <a:pPr>
                <a:defRPr/>
              </a:pPr>
              <a:t>10</a:t>
            </a:fld>
            <a:endParaRPr lang="hu-HU"/>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704850"/>
            <a:ext cx="8229600" cy="652463"/>
          </a:xfrm>
          <a:noFill/>
        </p:spPr>
        <p:txBody>
          <a:bodyPr/>
          <a:lstStyle/>
          <a:p>
            <a:pPr eaLnBrk="1" hangingPunct="1"/>
            <a:r>
              <a:rPr lang="hu-HU" altLang="hu-HU" sz="3600" smtClean="0"/>
              <a:t>Osztatlan tanári szakpárok (10 félév):</a:t>
            </a:r>
          </a:p>
        </p:txBody>
      </p:sp>
      <p:sp>
        <p:nvSpPr>
          <p:cNvPr id="15363" name="Rectangle 3"/>
          <p:cNvSpPr>
            <a:spLocks noGrp="1" noChangeArrowheads="1"/>
          </p:cNvSpPr>
          <p:nvPr>
            <p:ph sz="half" idx="1"/>
          </p:nvPr>
        </p:nvSpPr>
        <p:spPr>
          <a:xfrm>
            <a:off x="857250" y="1571625"/>
            <a:ext cx="3905250" cy="5026025"/>
          </a:xfrm>
        </p:spPr>
        <p:txBody>
          <a:bodyPr/>
          <a:lstStyle/>
          <a:p>
            <a:pPr eaLnBrk="1" hangingPunct="1">
              <a:lnSpc>
                <a:spcPct val="80000"/>
              </a:lnSpc>
            </a:pPr>
            <a:r>
              <a:rPr lang="hu-HU" altLang="hu-HU" sz="1800" smtClean="0"/>
              <a:t>angol – biológia</a:t>
            </a:r>
          </a:p>
          <a:p>
            <a:pPr eaLnBrk="1" hangingPunct="1">
              <a:lnSpc>
                <a:spcPct val="80000"/>
              </a:lnSpc>
            </a:pPr>
            <a:r>
              <a:rPr lang="hu-HU" altLang="hu-HU" sz="1800" smtClean="0"/>
              <a:t>angol – fizika</a:t>
            </a:r>
          </a:p>
          <a:p>
            <a:pPr eaLnBrk="1" hangingPunct="1">
              <a:lnSpc>
                <a:spcPct val="80000"/>
              </a:lnSpc>
            </a:pPr>
            <a:r>
              <a:rPr lang="hu-HU" altLang="hu-HU" sz="1800" smtClean="0"/>
              <a:t>angol – földrajz</a:t>
            </a:r>
          </a:p>
          <a:p>
            <a:pPr eaLnBrk="1" hangingPunct="1">
              <a:lnSpc>
                <a:spcPct val="80000"/>
              </a:lnSpc>
            </a:pPr>
            <a:r>
              <a:rPr lang="hu-HU" altLang="hu-HU" sz="1800" smtClean="0"/>
              <a:t>angol – </a:t>
            </a:r>
            <a:r>
              <a:rPr lang="hu-HU" altLang="hu-HU" sz="1800" smtClean="0">
                <a:solidFill>
                  <a:srgbClr val="C00000"/>
                </a:solidFill>
              </a:rPr>
              <a:t>erkölcstan- és etika</a:t>
            </a:r>
          </a:p>
          <a:p>
            <a:pPr eaLnBrk="1" hangingPunct="1">
              <a:lnSpc>
                <a:spcPct val="80000"/>
              </a:lnSpc>
            </a:pPr>
            <a:r>
              <a:rPr lang="hu-HU" altLang="hu-HU" sz="1800" smtClean="0"/>
              <a:t>angol – </a:t>
            </a:r>
            <a:r>
              <a:rPr lang="hu-HU" altLang="hu-HU" sz="1800" smtClean="0">
                <a:solidFill>
                  <a:srgbClr val="C00000"/>
                </a:solidFill>
              </a:rPr>
              <a:t>hon- és népismeret</a:t>
            </a:r>
          </a:p>
          <a:p>
            <a:pPr eaLnBrk="1" hangingPunct="1">
              <a:lnSpc>
                <a:spcPct val="80000"/>
              </a:lnSpc>
            </a:pPr>
            <a:r>
              <a:rPr lang="hu-HU" altLang="hu-HU" sz="1800" smtClean="0"/>
              <a:t>angol – informatikatanár</a:t>
            </a:r>
          </a:p>
          <a:p>
            <a:pPr eaLnBrk="1" hangingPunct="1">
              <a:lnSpc>
                <a:spcPct val="80000"/>
              </a:lnSpc>
            </a:pPr>
            <a:r>
              <a:rPr lang="hu-HU" altLang="hu-HU" sz="1800" smtClean="0"/>
              <a:t>angol – kémia</a:t>
            </a:r>
          </a:p>
          <a:p>
            <a:pPr eaLnBrk="1" hangingPunct="1">
              <a:lnSpc>
                <a:spcPct val="80000"/>
              </a:lnSpc>
            </a:pPr>
            <a:r>
              <a:rPr lang="hu-HU" altLang="hu-HU" sz="1800" smtClean="0"/>
              <a:t>angol – könyvtáros</a:t>
            </a:r>
          </a:p>
          <a:p>
            <a:pPr eaLnBrk="1" hangingPunct="1">
              <a:lnSpc>
                <a:spcPct val="80000"/>
              </a:lnSpc>
            </a:pPr>
            <a:r>
              <a:rPr lang="hu-HU" altLang="hu-HU" sz="1800" smtClean="0"/>
              <a:t>angol – </a:t>
            </a:r>
            <a:r>
              <a:rPr lang="hu-HU" altLang="hu-HU" sz="1800" smtClean="0">
                <a:solidFill>
                  <a:srgbClr val="C00000"/>
                </a:solidFill>
              </a:rPr>
              <a:t>közösségi művelődés </a:t>
            </a:r>
          </a:p>
          <a:p>
            <a:pPr eaLnBrk="1" hangingPunct="1">
              <a:lnSpc>
                <a:spcPct val="80000"/>
              </a:lnSpc>
            </a:pPr>
            <a:r>
              <a:rPr lang="hu-HU" altLang="hu-HU" sz="1800" smtClean="0"/>
              <a:t>angol – </a:t>
            </a:r>
            <a:r>
              <a:rPr lang="hu-HU" altLang="hu-HU" sz="1800" smtClean="0">
                <a:solidFill>
                  <a:srgbClr val="C00000"/>
                </a:solidFill>
              </a:rPr>
              <a:t>magyar</a:t>
            </a:r>
          </a:p>
          <a:p>
            <a:pPr eaLnBrk="1" hangingPunct="1">
              <a:lnSpc>
                <a:spcPct val="80000"/>
              </a:lnSpc>
            </a:pPr>
            <a:r>
              <a:rPr lang="hu-HU" altLang="hu-HU" sz="1800" smtClean="0"/>
              <a:t>angol – matematika</a:t>
            </a:r>
          </a:p>
          <a:p>
            <a:pPr eaLnBrk="1" hangingPunct="1">
              <a:lnSpc>
                <a:spcPct val="80000"/>
              </a:lnSpc>
            </a:pPr>
            <a:r>
              <a:rPr lang="hu-HU" altLang="hu-HU" sz="1800" smtClean="0"/>
              <a:t>angol – </a:t>
            </a:r>
            <a:r>
              <a:rPr lang="hu-HU" altLang="hu-HU" sz="1800" smtClean="0">
                <a:solidFill>
                  <a:srgbClr val="C00000"/>
                </a:solidFill>
              </a:rPr>
              <a:t>német</a:t>
            </a:r>
          </a:p>
          <a:p>
            <a:pPr eaLnBrk="1" hangingPunct="1">
              <a:lnSpc>
                <a:spcPct val="80000"/>
              </a:lnSpc>
            </a:pPr>
            <a:r>
              <a:rPr lang="hu-HU" altLang="hu-HU" sz="1800" smtClean="0"/>
              <a:t>angol – </a:t>
            </a:r>
            <a:r>
              <a:rPr lang="hu-HU" altLang="hu-HU" sz="1800" smtClean="0">
                <a:solidFill>
                  <a:srgbClr val="C00000"/>
                </a:solidFill>
              </a:rPr>
              <a:t>történelem</a:t>
            </a:r>
          </a:p>
          <a:p>
            <a:pPr eaLnBrk="1" hangingPunct="1">
              <a:lnSpc>
                <a:spcPct val="80000"/>
              </a:lnSpc>
            </a:pPr>
            <a:r>
              <a:rPr lang="hu-HU" altLang="hu-HU" sz="1800" smtClean="0"/>
              <a:t>magyar – </a:t>
            </a:r>
            <a:r>
              <a:rPr lang="hu-HU" altLang="hu-HU" sz="1800" smtClean="0">
                <a:solidFill>
                  <a:srgbClr val="C00000"/>
                </a:solidFill>
              </a:rPr>
              <a:t>erkölcstan- és etika</a:t>
            </a:r>
          </a:p>
          <a:p>
            <a:pPr eaLnBrk="1" hangingPunct="1">
              <a:lnSpc>
                <a:spcPct val="80000"/>
              </a:lnSpc>
            </a:pPr>
            <a:r>
              <a:rPr lang="hu-HU" altLang="hu-HU" sz="1800" smtClean="0"/>
              <a:t>magyar – </a:t>
            </a:r>
            <a:r>
              <a:rPr lang="hu-HU" altLang="hu-HU" sz="1800" smtClean="0">
                <a:solidFill>
                  <a:srgbClr val="C00000"/>
                </a:solidFill>
              </a:rPr>
              <a:t>hon- és népismeret</a:t>
            </a:r>
          </a:p>
          <a:p>
            <a:pPr eaLnBrk="1" hangingPunct="1">
              <a:lnSpc>
                <a:spcPct val="80000"/>
              </a:lnSpc>
            </a:pPr>
            <a:endParaRPr lang="hu-HU" altLang="hu-HU" sz="1800" smtClean="0"/>
          </a:p>
        </p:txBody>
      </p:sp>
      <p:sp>
        <p:nvSpPr>
          <p:cNvPr id="15364" name="Rectangle 4"/>
          <p:cNvSpPr>
            <a:spLocks noGrp="1" noChangeArrowheads="1"/>
          </p:cNvSpPr>
          <p:nvPr>
            <p:ph sz="half" idx="2"/>
          </p:nvPr>
        </p:nvSpPr>
        <p:spPr>
          <a:xfrm>
            <a:off x="4714875" y="1500188"/>
            <a:ext cx="4214813" cy="5097462"/>
          </a:xfrm>
        </p:spPr>
        <p:txBody>
          <a:bodyPr/>
          <a:lstStyle/>
          <a:p>
            <a:pPr eaLnBrk="1" hangingPunct="1">
              <a:lnSpc>
                <a:spcPct val="80000"/>
              </a:lnSpc>
            </a:pPr>
            <a:r>
              <a:rPr lang="hu-HU" altLang="hu-HU" sz="1800" smtClean="0"/>
              <a:t>magyar – könyvtáros</a:t>
            </a:r>
          </a:p>
          <a:p>
            <a:pPr eaLnBrk="1" hangingPunct="1">
              <a:lnSpc>
                <a:spcPct val="80000"/>
              </a:lnSpc>
            </a:pPr>
            <a:r>
              <a:rPr lang="hu-HU" altLang="hu-HU" sz="1800" smtClean="0"/>
              <a:t>magyar – </a:t>
            </a:r>
            <a:r>
              <a:rPr lang="hu-HU" altLang="hu-HU" sz="1800" smtClean="0">
                <a:solidFill>
                  <a:srgbClr val="C00000"/>
                </a:solidFill>
              </a:rPr>
              <a:t>közösségi művelődés</a:t>
            </a:r>
          </a:p>
          <a:p>
            <a:pPr eaLnBrk="1" hangingPunct="1">
              <a:lnSpc>
                <a:spcPct val="80000"/>
              </a:lnSpc>
            </a:pPr>
            <a:r>
              <a:rPr lang="hu-HU" altLang="hu-HU" sz="1800" smtClean="0"/>
              <a:t>magyar – matematika</a:t>
            </a:r>
          </a:p>
          <a:p>
            <a:pPr eaLnBrk="1" hangingPunct="1">
              <a:lnSpc>
                <a:spcPct val="80000"/>
              </a:lnSpc>
            </a:pPr>
            <a:r>
              <a:rPr lang="hu-HU" altLang="hu-HU" sz="1800" smtClean="0"/>
              <a:t>magyar – </a:t>
            </a:r>
            <a:r>
              <a:rPr lang="hu-HU" altLang="hu-HU" sz="1800" smtClean="0">
                <a:solidFill>
                  <a:srgbClr val="C00000"/>
                </a:solidFill>
              </a:rPr>
              <a:t>német</a:t>
            </a:r>
          </a:p>
          <a:p>
            <a:pPr eaLnBrk="1" hangingPunct="1">
              <a:lnSpc>
                <a:spcPct val="80000"/>
              </a:lnSpc>
            </a:pPr>
            <a:r>
              <a:rPr lang="hu-HU" altLang="hu-HU" sz="1800" smtClean="0"/>
              <a:t>magyar – </a:t>
            </a:r>
            <a:r>
              <a:rPr lang="hu-HU" altLang="hu-HU" sz="1800" smtClean="0">
                <a:solidFill>
                  <a:srgbClr val="C00000"/>
                </a:solidFill>
              </a:rPr>
              <a:t>történelem</a:t>
            </a:r>
          </a:p>
          <a:p>
            <a:pPr eaLnBrk="1" hangingPunct="1">
              <a:lnSpc>
                <a:spcPct val="80000"/>
              </a:lnSpc>
            </a:pPr>
            <a:r>
              <a:rPr lang="hu-HU" altLang="hu-HU" sz="1800" smtClean="0"/>
              <a:t>német – </a:t>
            </a:r>
            <a:r>
              <a:rPr lang="hu-HU" altLang="hu-HU" sz="1800" smtClean="0">
                <a:solidFill>
                  <a:srgbClr val="C00000"/>
                </a:solidFill>
              </a:rPr>
              <a:t>erkölcstan- és etika</a:t>
            </a:r>
          </a:p>
          <a:p>
            <a:pPr eaLnBrk="1" hangingPunct="1">
              <a:lnSpc>
                <a:spcPct val="80000"/>
              </a:lnSpc>
            </a:pPr>
            <a:r>
              <a:rPr lang="hu-HU" altLang="hu-HU" sz="1800" smtClean="0"/>
              <a:t>német – </a:t>
            </a:r>
            <a:r>
              <a:rPr lang="hu-HU" altLang="hu-HU" sz="1800" smtClean="0">
                <a:solidFill>
                  <a:srgbClr val="C00000"/>
                </a:solidFill>
              </a:rPr>
              <a:t>hon- és népismeret</a:t>
            </a:r>
          </a:p>
          <a:p>
            <a:pPr eaLnBrk="1" hangingPunct="1">
              <a:lnSpc>
                <a:spcPct val="80000"/>
              </a:lnSpc>
            </a:pPr>
            <a:r>
              <a:rPr lang="hu-HU" altLang="hu-HU" sz="1800" smtClean="0"/>
              <a:t>német – könyvtáros</a:t>
            </a:r>
          </a:p>
          <a:p>
            <a:pPr eaLnBrk="1" hangingPunct="1">
              <a:lnSpc>
                <a:spcPct val="80000"/>
              </a:lnSpc>
            </a:pPr>
            <a:r>
              <a:rPr lang="hu-HU" altLang="hu-HU" sz="1800" smtClean="0"/>
              <a:t>német – </a:t>
            </a:r>
            <a:r>
              <a:rPr lang="hu-HU" altLang="hu-HU" sz="1800" smtClean="0">
                <a:solidFill>
                  <a:srgbClr val="C00000"/>
                </a:solidFill>
              </a:rPr>
              <a:t>közösségi művelődés</a:t>
            </a:r>
          </a:p>
          <a:p>
            <a:pPr eaLnBrk="1" hangingPunct="1">
              <a:lnSpc>
                <a:spcPct val="80000"/>
              </a:lnSpc>
            </a:pPr>
            <a:r>
              <a:rPr lang="hu-HU" altLang="hu-HU" sz="1800" smtClean="0"/>
              <a:t>német – </a:t>
            </a:r>
            <a:r>
              <a:rPr lang="hu-HU" altLang="hu-HU" sz="1800" smtClean="0">
                <a:solidFill>
                  <a:srgbClr val="C00000"/>
                </a:solidFill>
              </a:rPr>
              <a:t>történelem</a:t>
            </a:r>
          </a:p>
          <a:p>
            <a:pPr eaLnBrk="1" hangingPunct="1">
              <a:lnSpc>
                <a:spcPct val="80000"/>
              </a:lnSpc>
            </a:pPr>
            <a:r>
              <a:rPr lang="hu-HU" altLang="hu-HU" sz="1800" smtClean="0"/>
              <a:t>történelem – </a:t>
            </a:r>
            <a:r>
              <a:rPr lang="hu-HU" altLang="hu-HU" sz="1800" smtClean="0">
                <a:solidFill>
                  <a:srgbClr val="C00000"/>
                </a:solidFill>
              </a:rPr>
              <a:t>erkölcstan- és etika</a:t>
            </a:r>
          </a:p>
          <a:p>
            <a:pPr eaLnBrk="1" hangingPunct="1">
              <a:lnSpc>
                <a:spcPct val="80000"/>
              </a:lnSpc>
            </a:pPr>
            <a:r>
              <a:rPr lang="hu-HU" altLang="hu-HU" sz="1800" smtClean="0"/>
              <a:t>történelem – </a:t>
            </a:r>
            <a:r>
              <a:rPr lang="hu-HU" altLang="hu-HU" sz="1800" smtClean="0">
                <a:solidFill>
                  <a:srgbClr val="C00000"/>
                </a:solidFill>
              </a:rPr>
              <a:t>hon- és népismeret</a:t>
            </a:r>
          </a:p>
          <a:p>
            <a:pPr eaLnBrk="1" hangingPunct="1">
              <a:lnSpc>
                <a:spcPct val="80000"/>
              </a:lnSpc>
            </a:pPr>
            <a:r>
              <a:rPr lang="hu-HU" altLang="hu-HU" sz="1800" smtClean="0"/>
              <a:t>történelem – könyvtáros</a:t>
            </a:r>
          </a:p>
          <a:p>
            <a:pPr eaLnBrk="1" hangingPunct="1">
              <a:lnSpc>
                <a:spcPct val="80000"/>
              </a:lnSpc>
            </a:pPr>
            <a:r>
              <a:rPr lang="hu-HU" altLang="hu-HU" sz="1800" smtClean="0"/>
              <a:t>történelem – </a:t>
            </a:r>
            <a:r>
              <a:rPr lang="hu-HU" altLang="hu-HU" sz="1800" smtClean="0">
                <a:solidFill>
                  <a:srgbClr val="C00000"/>
                </a:solidFill>
              </a:rPr>
              <a:t>közösségi művelődés</a:t>
            </a:r>
          </a:p>
          <a:p>
            <a:pPr eaLnBrk="1" hangingPunct="1">
              <a:lnSpc>
                <a:spcPct val="80000"/>
              </a:lnSpc>
            </a:pPr>
            <a:endParaRPr lang="hu-HU" altLang="hu-HU" sz="180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ím 1"/>
          <p:cNvSpPr>
            <a:spLocks noGrp="1"/>
          </p:cNvSpPr>
          <p:nvPr>
            <p:ph type="title"/>
          </p:nvPr>
        </p:nvSpPr>
        <p:spPr>
          <a:xfrm>
            <a:off x="457200" y="704850"/>
            <a:ext cx="8229600" cy="852488"/>
          </a:xfrm>
        </p:spPr>
        <p:txBody>
          <a:bodyPr/>
          <a:lstStyle/>
          <a:p>
            <a:r>
              <a:rPr lang="hu-HU" altLang="hu-HU" sz="4000" smtClean="0"/>
              <a:t>Osztatlan tanári szakpárok (11 félév):</a:t>
            </a:r>
          </a:p>
        </p:txBody>
      </p:sp>
      <p:sp>
        <p:nvSpPr>
          <p:cNvPr id="16387" name="Tartalom helye 2"/>
          <p:cNvSpPr>
            <a:spLocks noGrp="1"/>
          </p:cNvSpPr>
          <p:nvPr>
            <p:ph sz="half" idx="1"/>
          </p:nvPr>
        </p:nvSpPr>
        <p:spPr>
          <a:xfrm>
            <a:off x="457200" y="1920875"/>
            <a:ext cx="4038600" cy="4433888"/>
          </a:xfrm>
        </p:spPr>
        <p:txBody>
          <a:bodyPr/>
          <a:lstStyle/>
          <a:p>
            <a:pPr eaLnBrk="1" hangingPunct="1">
              <a:lnSpc>
                <a:spcPct val="80000"/>
              </a:lnSpc>
            </a:pPr>
            <a:r>
              <a:rPr lang="hu-HU" altLang="hu-HU" sz="2800" smtClean="0"/>
              <a:t>angol – francia</a:t>
            </a:r>
          </a:p>
          <a:p>
            <a:pPr eaLnBrk="1" hangingPunct="1">
              <a:lnSpc>
                <a:spcPct val="80000"/>
              </a:lnSpc>
            </a:pPr>
            <a:r>
              <a:rPr lang="hu-HU" altLang="hu-HU" sz="2800" smtClean="0"/>
              <a:t>angol – holland  </a:t>
            </a:r>
          </a:p>
          <a:p>
            <a:pPr eaLnBrk="1" hangingPunct="1">
              <a:lnSpc>
                <a:spcPct val="80000"/>
              </a:lnSpc>
            </a:pPr>
            <a:r>
              <a:rPr lang="hu-HU" altLang="hu-HU" sz="2800" smtClean="0"/>
              <a:t>angol – latin</a:t>
            </a:r>
          </a:p>
          <a:p>
            <a:pPr eaLnBrk="1" hangingPunct="1">
              <a:lnSpc>
                <a:spcPct val="80000"/>
              </a:lnSpc>
            </a:pPr>
            <a:r>
              <a:rPr lang="hu-HU" altLang="hu-HU" sz="2800" smtClean="0"/>
              <a:t>angol – orosz</a:t>
            </a:r>
          </a:p>
          <a:p>
            <a:pPr eaLnBrk="1" hangingPunct="1">
              <a:lnSpc>
                <a:spcPct val="80000"/>
              </a:lnSpc>
            </a:pPr>
            <a:r>
              <a:rPr lang="hu-HU" altLang="hu-HU" sz="2800" smtClean="0"/>
              <a:t>magyar – francia </a:t>
            </a:r>
          </a:p>
          <a:p>
            <a:pPr eaLnBrk="1" hangingPunct="1">
              <a:lnSpc>
                <a:spcPct val="80000"/>
              </a:lnSpc>
            </a:pPr>
            <a:r>
              <a:rPr lang="hu-HU" altLang="hu-HU" sz="2800" smtClean="0"/>
              <a:t>magyar – holland</a:t>
            </a:r>
          </a:p>
          <a:p>
            <a:pPr eaLnBrk="1" hangingPunct="1">
              <a:lnSpc>
                <a:spcPct val="80000"/>
              </a:lnSpc>
            </a:pPr>
            <a:r>
              <a:rPr lang="hu-HU" altLang="hu-HU" sz="2800" smtClean="0"/>
              <a:t>magyar – latin</a:t>
            </a:r>
          </a:p>
          <a:p>
            <a:pPr eaLnBrk="1" hangingPunct="1">
              <a:lnSpc>
                <a:spcPct val="80000"/>
              </a:lnSpc>
            </a:pPr>
            <a:r>
              <a:rPr lang="hu-HU" altLang="hu-HU" sz="2800" smtClean="0"/>
              <a:t>magyar – orosz</a:t>
            </a:r>
          </a:p>
          <a:p>
            <a:pPr eaLnBrk="1" hangingPunct="1">
              <a:lnSpc>
                <a:spcPct val="80000"/>
              </a:lnSpc>
            </a:pPr>
            <a:endParaRPr lang="hu-HU" altLang="hu-HU" sz="2800" smtClean="0"/>
          </a:p>
          <a:p>
            <a:endParaRPr lang="hu-HU" altLang="hu-HU" smtClean="0"/>
          </a:p>
        </p:txBody>
      </p:sp>
      <p:sp>
        <p:nvSpPr>
          <p:cNvPr id="4" name="Tartalom helye 3"/>
          <p:cNvSpPr>
            <a:spLocks noGrp="1"/>
          </p:cNvSpPr>
          <p:nvPr>
            <p:ph sz="half" idx="2"/>
          </p:nvPr>
        </p:nvSpPr>
        <p:spPr>
          <a:xfrm>
            <a:off x="4648200" y="1920875"/>
            <a:ext cx="4038600" cy="4433888"/>
          </a:xfrm>
        </p:spPr>
        <p:txBody>
          <a:bodyPr/>
          <a:lstStyle/>
          <a:p>
            <a:pPr eaLnBrk="1" hangingPunct="1">
              <a:lnSpc>
                <a:spcPct val="80000"/>
              </a:lnSpc>
              <a:defRPr/>
            </a:pPr>
            <a:r>
              <a:rPr lang="hu-HU" sz="2800" dirty="0" smtClean="0"/>
              <a:t>német – francia </a:t>
            </a:r>
          </a:p>
          <a:p>
            <a:pPr eaLnBrk="1" hangingPunct="1">
              <a:lnSpc>
                <a:spcPct val="80000"/>
              </a:lnSpc>
              <a:defRPr/>
            </a:pPr>
            <a:r>
              <a:rPr lang="hu-HU" sz="2800" dirty="0" smtClean="0"/>
              <a:t>német – holland</a:t>
            </a:r>
          </a:p>
          <a:p>
            <a:pPr eaLnBrk="1" hangingPunct="1">
              <a:lnSpc>
                <a:spcPct val="80000"/>
              </a:lnSpc>
              <a:defRPr/>
            </a:pPr>
            <a:r>
              <a:rPr lang="hu-HU" sz="2800" dirty="0" smtClean="0"/>
              <a:t>német </a:t>
            </a:r>
            <a:r>
              <a:rPr lang="hu-HU" sz="2800" dirty="0"/>
              <a:t>– latin</a:t>
            </a:r>
          </a:p>
          <a:p>
            <a:pPr eaLnBrk="1" hangingPunct="1">
              <a:lnSpc>
                <a:spcPct val="80000"/>
              </a:lnSpc>
              <a:defRPr/>
            </a:pPr>
            <a:r>
              <a:rPr lang="hu-HU" sz="2800" dirty="0"/>
              <a:t>német – </a:t>
            </a:r>
            <a:r>
              <a:rPr lang="hu-HU" sz="2800" dirty="0" smtClean="0"/>
              <a:t>orosz</a:t>
            </a:r>
          </a:p>
          <a:p>
            <a:pPr eaLnBrk="1" hangingPunct="1">
              <a:lnSpc>
                <a:spcPct val="80000"/>
              </a:lnSpc>
              <a:defRPr/>
            </a:pPr>
            <a:r>
              <a:rPr lang="hu-HU" sz="2800" dirty="0" smtClean="0"/>
              <a:t>történelem – francia</a:t>
            </a:r>
          </a:p>
          <a:p>
            <a:pPr eaLnBrk="1" hangingPunct="1">
              <a:lnSpc>
                <a:spcPct val="80000"/>
              </a:lnSpc>
              <a:defRPr/>
            </a:pPr>
            <a:r>
              <a:rPr lang="hu-HU" sz="2800" dirty="0" smtClean="0"/>
              <a:t>történelem – holland</a:t>
            </a:r>
          </a:p>
          <a:p>
            <a:pPr eaLnBrk="1" hangingPunct="1">
              <a:lnSpc>
                <a:spcPct val="80000"/>
              </a:lnSpc>
              <a:defRPr/>
            </a:pPr>
            <a:r>
              <a:rPr lang="hu-HU" sz="2800" dirty="0"/>
              <a:t>történelem – latin</a:t>
            </a:r>
          </a:p>
          <a:p>
            <a:pPr eaLnBrk="1" hangingPunct="1">
              <a:lnSpc>
                <a:spcPct val="80000"/>
              </a:lnSpc>
              <a:defRPr/>
            </a:pPr>
            <a:r>
              <a:rPr lang="hu-HU" sz="2800" dirty="0"/>
              <a:t>történelem - orosz</a:t>
            </a:r>
          </a:p>
          <a:p>
            <a:pPr marL="0" indent="0" eaLnBrk="1" hangingPunct="1">
              <a:lnSpc>
                <a:spcPct val="80000"/>
              </a:lnSpc>
              <a:buFont typeface="Wingdings 2" pitchFamily="18" charset="2"/>
              <a:buNone/>
              <a:defRPr/>
            </a:pPr>
            <a:endParaRPr lang="hu-HU" sz="2800" dirty="0" smtClean="0"/>
          </a:p>
          <a:p>
            <a:pPr eaLnBrk="1" hangingPunct="1">
              <a:lnSpc>
                <a:spcPct val="80000"/>
              </a:lnSpc>
              <a:defRPr/>
            </a:pPr>
            <a:endParaRPr lang="hu-HU" sz="2800" dirty="0"/>
          </a:p>
          <a:p>
            <a:pPr>
              <a:defRPr/>
            </a:pPr>
            <a:endParaRPr lang="hu-HU" dirty="0"/>
          </a:p>
        </p:txBody>
      </p:sp>
      <p:sp>
        <p:nvSpPr>
          <p:cNvPr id="5" name="Dia számának helye 4"/>
          <p:cNvSpPr>
            <a:spLocks noGrp="1"/>
          </p:cNvSpPr>
          <p:nvPr>
            <p:ph type="sldNum" sz="quarter" idx="12"/>
          </p:nvPr>
        </p:nvSpPr>
        <p:spPr/>
        <p:txBody>
          <a:bodyPr/>
          <a:lstStyle/>
          <a:p>
            <a:pPr>
              <a:defRPr/>
            </a:pPr>
            <a:fld id="{2888341E-1B46-4EFE-A375-C5671A89A51A}" type="slidenum">
              <a:rPr lang="hu-HU" smtClean="0"/>
              <a:pPr>
                <a:defRPr/>
              </a:pPr>
              <a:t>12</a:t>
            </a:fld>
            <a:endParaRPr lang="hu-HU"/>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1600200" y="188913"/>
            <a:ext cx="7543800" cy="525462"/>
          </a:xfrm>
          <a:noFill/>
        </p:spPr>
        <p:txBody>
          <a:bodyPr/>
          <a:lstStyle/>
          <a:p>
            <a:pPr eaLnBrk="1" hangingPunct="1"/>
            <a:r>
              <a:rPr lang="hu-HU" altLang="hu-HU" sz="3200" smtClean="0"/>
              <a:t>Osztatlan tanárszakok 1.</a:t>
            </a:r>
          </a:p>
        </p:txBody>
      </p:sp>
      <p:graphicFrame>
        <p:nvGraphicFramePr>
          <p:cNvPr id="46135" name="Group 55"/>
          <p:cNvGraphicFramePr>
            <a:graphicFrameLocks noGrp="1"/>
          </p:cNvGraphicFramePr>
          <p:nvPr>
            <p:ph idx="4294967295"/>
          </p:nvPr>
        </p:nvGraphicFramePr>
        <p:xfrm>
          <a:off x="785813" y="1071563"/>
          <a:ext cx="7543800" cy="5094287"/>
        </p:xfrm>
        <a:graphic>
          <a:graphicData uri="http://schemas.openxmlformats.org/drawingml/2006/table">
            <a:tbl>
              <a:tblPr/>
              <a:tblGrid>
                <a:gridCol w="251460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2514600">
                  <a:extLst>
                    <a:ext uri="{9D8B030D-6E8A-4147-A177-3AD203B41FA5}">
                      <a16:colId xmlns:a16="http://schemas.microsoft.com/office/drawing/2014/main" val="20002"/>
                    </a:ext>
                  </a:extLst>
                </a:gridCol>
              </a:tblGrid>
              <a:tr h="428610">
                <a:tc>
                  <a:txBody>
                    <a:bodyPr/>
                    <a:lstStyle/>
                    <a:p>
                      <a:pPr marL="533400" marR="0" lvl="0" indent="-53340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2000" b="1" i="0" u="none" strike="noStrike" cap="none" normalizeH="0" baseline="0" dirty="0" smtClean="0">
                          <a:ln>
                            <a:noFill/>
                          </a:ln>
                          <a:solidFill>
                            <a:schemeClr val="tx1"/>
                          </a:solidFill>
                          <a:effectLst/>
                          <a:latin typeface="Tahoma" charset="0"/>
                        </a:rPr>
                        <a:t>Szak 1</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2000" b="1" i="0" u="none" strike="noStrike" cap="none" normalizeH="0" baseline="0" dirty="0" smtClean="0">
                          <a:ln>
                            <a:noFill/>
                          </a:ln>
                          <a:solidFill>
                            <a:schemeClr val="tx1"/>
                          </a:solidFill>
                          <a:effectLst/>
                          <a:latin typeface="Tahoma" charset="0"/>
                        </a:rPr>
                        <a:t>Szak 2</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2000" b="1" i="0" u="none" strike="noStrike" cap="none" normalizeH="0" baseline="0" dirty="0" smtClean="0">
                          <a:ln>
                            <a:noFill/>
                          </a:ln>
                          <a:solidFill>
                            <a:schemeClr val="tx1"/>
                          </a:solidFill>
                          <a:effectLst/>
                          <a:latin typeface="Tahoma" charset="0"/>
                        </a:rPr>
                        <a:t>Emelt köv.</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55764">
                <a:tc rowSpan="13">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1" i="0" u="none" strike="noStrike" cap="none" normalizeH="0" baseline="0" dirty="0" smtClean="0">
                          <a:ln>
                            <a:noFill/>
                          </a:ln>
                          <a:solidFill>
                            <a:schemeClr val="tx1"/>
                          </a:solidFill>
                          <a:effectLst/>
                          <a:latin typeface="Tahoma" charset="0"/>
                        </a:rPr>
                        <a:t>angol nyelv és kultúra</a:t>
                      </a:r>
                      <a:r>
                        <a:rPr kumimoji="0" lang="hu-HU" sz="1400" b="0" i="0" u="none" strike="noStrike" cap="none" normalizeH="0" baseline="0" dirty="0" smtClean="0">
                          <a:ln>
                            <a:noFill/>
                          </a:ln>
                          <a:solidFill>
                            <a:schemeClr val="tx1"/>
                          </a:solidFill>
                          <a:effectLst/>
                          <a:latin typeface="Tahoma" charset="0"/>
                        </a:rPr>
                        <a:t> –</a:t>
                      </a:r>
                    </a:p>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endParaRPr kumimoji="0" lang="hu-HU" sz="1400" b="0" i="0" u="none" strike="noStrike" cap="none" normalizeH="0" baseline="0" dirty="0" smtClean="0">
                        <a:ln>
                          <a:noFill/>
                        </a:ln>
                        <a:solidFill>
                          <a:schemeClr val="tx1"/>
                        </a:solidFill>
                        <a:effectLst/>
                        <a:latin typeface="Tahoma"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dirty="0" smtClean="0">
                          <a:ln>
                            <a:noFill/>
                          </a:ln>
                          <a:solidFill>
                            <a:schemeClr val="tx1"/>
                          </a:solidFill>
                          <a:effectLst/>
                          <a:latin typeface="Tahoma" charset="0"/>
                        </a:rPr>
                        <a:t>biológia</a:t>
                      </a:r>
                    </a:p>
                  </a:txBody>
                  <a:tcPr marL="90000" marR="90000"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dirty="0" smtClean="0">
                          <a:ln>
                            <a:noFill/>
                          </a:ln>
                          <a:solidFill>
                            <a:schemeClr val="tx1"/>
                          </a:solidFill>
                          <a:effectLst/>
                          <a:latin typeface="Tahoma" charset="0"/>
                        </a:rPr>
                        <a:t>angol</a:t>
                      </a:r>
                    </a:p>
                  </a:txBody>
                  <a:tcPr marL="90000" marR="90000" marT="46797" marB="4679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55764">
                <a:tc vMerge="1">
                  <a:txBody>
                    <a:bodyPr/>
                    <a:lstStyle/>
                    <a:p>
                      <a:endParaRPr lang="hu-HU"/>
                    </a:p>
                  </a:txBody>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dirty="0" smtClean="0">
                          <a:ln>
                            <a:noFill/>
                          </a:ln>
                          <a:solidFill>
                            <a:schemeClr val="tx1"/>
                          </a:solidFill>
                          <a:effectLst/>
                          <a:latin typeface="Tahoma" charset="0"/>
                        </a:rPr>
                        <a:t>fizika</a:t>
                      </a:r>
                    </a:p>
                  </a:txBody>
                  <a:tcPr marL="90000" marR="90000"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dirty="0" smtClean="0">
                          <a:ln>
                            <a:noFill/>
                          </a:ln>
                          <a:solidFill>
                            <a:schemeClr val="tx1"/>
                          </a:solidFill>
                          <a:effectLst/>
                          <a:latin typeface="Tahoma" charset="0"/>
                        </a:rPr>
                        <a:t>angol</a:t>
                      </a:r>
                    </a:p>
                  </a:txBody>
                  <a:tcPr marL="90000" marR="90000" marT="46797" marB="4679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4196">
                <a:tc vMerge="1">
                  <a:txBody>
                    <a:bodyPr/>
                    <a:lstStyle/>
                    <a:p>
                      <a:endParaRPr lang="hu-HU"/>
                    </a:p>
                  </a:txBody>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dirty="0" smtClean="0">
                          <a:ln>
                            <a:noFill/>
                          </a:ln>
                          <a:solidFill>
                            <a:schemeClr val="tx1"/>
                          </a:solidFill>
                          <a:effectLst/>
                          <a:latin typeface="Tahoma" charset="0"/>
                        </a:rPr>
                        <a:t>földrajz</a:t>
                      </a:r>
                    </a:p>
                  </a:txBody>
                  <a:tcPr marL="90000" marR="90000"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dirty="0" smtClean="0">
                          <a:ln>
                            <a:noFill/>
                          </a:ln>
                          <a:solidFill>
                            <a:schemeClr val="tx1"/>
                          </a:solidFill>
                          <a:effectLst/>
                          <a:latin typeface="Tahoma" charset="0"/>
                        </a:rPr>
                        <a:t>angol</a:t>
                      </a:r>
                    </a:p>
                  </a:txBody>
                  <a:tcPr marL="90000" marR="90000" marT="46797" marB="4679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55764">
                <a:tc vMerge="1">
                  <a:txBody>
                    <a:bodyPr/>
                    <a:lstStyle/>
                    <a:p>
                      <a:endParaRPr lang="hu-HU"/>
                    </a:p>
                  </a:txBody>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dirty="0" smtClean="0">
                          <a:ln>
                            <a:noFill/>
                          </a:ln>
                          <a:solidFill>
                            <a:schemeClr val="tx1"/>
                          </a:solidFill>
                          <a:effectLst/>
                          <a:latin typeface="Tahoma" charset="0"/>
                        </a:rPr>
                        <a:t>erkölcstan- és etika</a:t>
                      </a:r>
                    </a:p>
                  </a:txBody>
                  <a:tcPr marL="90000" marR="90000"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dirty="0" smtClean="0">
                          <a:ln>
                            <a:noFill/>
                          </a:ln>
                          <a:solidFill>
                            <a:schemeClr val="tx1"/>
                          </a:solidFill>
                          <a:effectLst/>
                          <a:latin typeface="Tahoma" charset="0"/>
                        </a:rPr>
                        <a:t>angol</a:t>
                      </a:r>
                    </a:p>
                  </a:txBody>
                  <a:tcPr marL="90000" marR="90000" marT="46797" marB="4679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55764">
                <a:tc vMerge="1">
                  <a:txBody>
                    <a:bodyPr/>
                    <a:lstStyle/>
                    <a:p>
                      <a:endParaRPr lang="hu-HU"/>
                    </a:p>
                  </a:txBody>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dirty="0" smtClean="0">
                          <a:ln>
                            <a:noFill/>
                          </a:ln>
                          <a:solidFill>
                            <a:schemeClr val="tx1"/>
                          </a:solidFill>
                          <a:effectLst/>
                          <a:latin typeface="Tahoma" charset="0"/>
                        </a:rPr>
                        <a:t>hon-és népismeret</a:t>
                      </a:r>
                    </a:p>
                  </a:txBody>
                  <a:tcPr marL="90000" marR="90000"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dirty="0" smtClean="0">
                          <a:ln>
                            <a:noFill/>
                          </a:ln>
                          <a:solidFill>
                            <a:schemeClr val="tx1"/>
                          </a:solidFill>
                          <a:effectLst/>
                          <a:latin typeface="Tahoma" charset="0"/>
                        </a:rPr>
                        <a:t>angol</a:t>
                      </a:r>
                    </a:p>
                  </a:txBody>
                  <a:tcPr marL="90000" marR="90000" marT="46797" marB="4679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55764">
                <a:tc vMerge="1">
                  <a:txBody>
                    <a:bodyPr/>
                    <a:lstStyle/>
                    <a:p>
                      <a:endParaRPr lang="hu-HU"/>
                    </a:p>
                  </a:txBody>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dirty="0" smtClean="0">
                          <a:ln>
                            <a:noFill/>
                          </a:ln>
                          <a:solidFill>
                            <a:schemeClr val="tx1"/>
                          </a:solidFill>
                          <a:effectLst/>
                          <a:latin typeface="Tahoma" charset="0"/>
                        </a:rPr>
                        <a:t>informatika</a:t>
                      </a:r>
                    </a:p>
                  </a:txBody>
                  <a:tcPr marL="90000" marR="90000"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dirty="0" smtClean="0">
                          <a:ln>
                            <a:noFill/>
                          </a:ln>
                          <a:solidFill>
                            <a:schemeClr val="tx1"/>
                          </a:solidFill>
                          <a:effectLst/>
                          <a:latin typeface="Tahoma" charset="0"/>
                        </a:rPr>
                        <a:t>angol</a:t>
                      </a:r>
                    </a:p>
                  </a:txBody>
                  <a:tcPr marL="90000" marR="90000" marT="46797" marB="4679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98079">
                <a:tc vMerge="1">
                  <a:txBody>
                    <a:bodyPr/>
                    <a:lstStyle/>
                    <a:p>
                      <a:endParaRPr lang="hu-HU"/>
                    </a:p>
                  </a:txBody>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dirty="0" smtClean="0">
                          <a:ln>
                            <a:noFill/>
                          </a:ln>
                          <a:solidFill>
                            <a:schemeClr val="tx1"/>
                          </a:solidFill>
                          <a:effectLst/>
                          <a:latin typeface="Tahoma" charset="0"/>
                        </a:rPr>
                        <a:t>kémia</a:t>
                      </a:r>
                    </a:p>
                  </a:txBody>
                  <a:tcPr marL="90000" marR="90000"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dirty="0" smtClean="0">
                          <a:ln>
                            <a:noFill/>
                          </a:ln>
                          <a:solidFill>
                            <a:schemeClr val="tx1"/>
                          </a:solidFill>
                          <a:effectLst/>
                          <a:latin typeface="Tahoma" charset="0"/>
                        </a:rPr>
                        <a:t>angol</a:t>
                      </a:r>
                    </a:p>
                  </a:txBody>
                  <a:tcPr marL="90000" marR="90000" marT="46797" marB="4679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55764">
                <a:tc vMerge="1">
                  <a:txBody>
                    <a:bodyPr/>
                    <a:lstStyle/>
                    <a:p>
                      <a:endParaRPr lang="hu-HU"/>
                    </a:p>
                  </a:txBody>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dirty="0" smtClean="0">
                          <a:ln>
                            <a:noFill/>
                          </a:ln>
                          <a:solidFill>
                            <a:schemeClr val="tx1"/>
                          </a:solidFill>
                          <a:effectLst/>
                          <a:latin typeface="Tahoma" charset="0"/>
                        </a:rPr>
                        <a:t>könyvtáros</a:t>
                      </a:r>
                    </a:p>
                  </a:txBody>
                  <a:tcPr marL="90000" marR="90000"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dirty="0" smtClean="0">
                          <a:ln>
                            <a:noFill/>
                          </a:ln>
                          <a:solidFill>
                            <a:schemeClr val="tx1"/>
                          </a:solidFill>
                          <a:effectLst/>
                          <a:latin typeface="Tahoma" charset="0"/>
                        </a:rPr>
                        <a:t>angol</a:t>
                      </a:r>
                    </a:p>
                  </a:txBody>
                  <a:tcPr marL="90000" marR="90000" marT="46797" marB="4679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55764">
                <a:tc vMerge="1">
                  <a:txBody>
                    <a:bodyPr/>
                    <a:lstStyle/>
                    <a:p>
                      <a:endParaRPr lang="hu-HU"/>
                    </a:p>
                  </a:txBody>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dirty="0" smtClean="0">
                          <a:ln>
                            <a:noFill/>
                          </a:ln>
                          <a:solidFill>
                            <a:schemeClr val="tx1"/>
                          </a:solidFill>
                          <a:effectLst/>
                          <a:latin typeface="Tahoma" charset="0"/>
                        </a:rPr>
                        <a:t>közösségi művelődés</a:t>
                      </a:r>
                    </a:p>
                  </a:txBody>
                  <a:tcPr marL="90000" marR="90000"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dirty="0" smtClean="0">
                          <a:ln>
                            <a:noFill/>
                          </a:ln>
                          <a:solidFill>
                            <a:schemeClr val="tx1"/>
                          </a:solidFill>
                          <a:effectLst/>
                          <a:latin typeface="Tahoma" charset="0"/>
                        </a:rPr>
                        <a:t>angol</a:t>
                      </a:r>
                    </a:p>
                  </a:txBody>
                  <a:tcPr marL="90000" marR="90000" marT="46797" marB="4679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55764">
                <a:tc vMerge="1">
                  <a:txBody>
                    <a:bodyPr/>
                    <a:lstStyle/>
                    <a:p>
                      <a:endParaRPr lang="hu-HU"/>
                    </a:p>
                  </a:txBody>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dirty="0" smtClean="0">
                          <a:ln>
                            <a:noFill/>
                          </a:ln>
                          <a:solidFill>
                            <a:schemeClr val="tx1"/>
                          </a:solidFill>
                          <a:effectLst/>
                          <a:latin typeface="Tahoma" charset="0"/>
                        </a:rPr>
                        <a:t>magyar</a:t>
                      </a:r>
                    </a:p>
                  </a:txBody>
                  <a:tcPr marL="90000" marR="90000"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dirty="0" smtClean="0">
                          <a:ln>
                            <a:noFill/>
                          </a:ln>
                          <a:solidFill>
                            <a:schemeClr val="tx1"/>
                          </a:solidFill>
                          <a:effectLst/>
                          <a:latin typeface="Tahoma" charset="0"/>
                        </a:rPr>
                        <a:t>angol</a:t>
                      </a:r>
                    </a:p>
                  </a:txBody>
                  <a:tcPr marL="90000" marR="90000" marT="46797" marB="4679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55764">
                <a:tc vMerge="1">
                  <a:txBody>
                    <a:bodyPr/>
                    <a:lstStyle/>
                    <a:p>
                      <a:endParaRPr lang="hu-HU"/>
                    </a:p>
                  </a:txBody>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dirty="0" smtClean="0">
                          <a:ln>
                            <a:noFill/>
                          </a:ln>
                          <a:solidFill>
                            <a:schemeClr val="tx1"/>
                          </a:solidFill>
                          <a:effectLst/>
                          <a:latin typeface="Tahoma" charset="0"/>
                        </a:rPr>
                        <a:t>matematika</a:t>
                      </a:r>
                    </a:p>
                  </a:txBody>
                  <a:tcPr marL="90000" marR="90000"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dirty="0" smtClean="0">
                          <a:ln>
                            <a:noFill/>
                          </a:ln>
                          <a:solidFill>
                            <a:schemeClr val="tx1"/>
                          </a:solidFill>
                          <a:effectLst/>
                          <a:latin typeface="Tahoma" charset="0"/>
                        </a:rPr>
                        <a:t>angol</a:t>
                      </a:r>
                    </a:p>
                  </a:txBody>
                  <a:tcPr marL="90000" marR="90000" marT="46797" marB="4679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55764">
                <a:tc vMerge="1">
                  <a:txBody>
                    <a:bodyPr/>
                    <a:lstStyle/>
                    <a:p>
                      <a:endParaRPr lang="hu-HU"/>
                    </a:p>
                  </a:txBody>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dirty="0" smtClean="0">
                          <a:ln>
                            <a:noFill/>
                          </a:ln>
                          <a:solidFill>
                            <a:srgbClr val="0070C0"/>
                          </a:solidFill>
                          <a:effectLst/>
                          <a:latin typeface="Tahoma" charset="0"/>
                        </a:rPr>
                        <a:t>német nyelv és kultúra</a:t>
                      </a:r>
                    </a:p>
                  </a:txBody>
                  <a:tcPr marL="90000" marR="90000"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dirty="0" smtClean="0">
                          <a:ln>
                            <a:noFill/>
                          </a:ln>
                          <a:solidFill>
                            <a:srgbClr val="0070C0"/>
                          </a:solidFill>
                          <a:effectLst/>
                          <a:latin typeface="Tahoma" charset="0"/>
                        </a:rPr>
                        <a:t>angol vagy német</a:t>
                      </a:r>
                    </a:p>
                  </a:txBody>
                  <a:tcPr marL="90000" marR="90000" marT="46797" marB="4679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55764">
                <a:tc vMerge="1">
                  <a:txBody>
                    <a:bodyPr/>
                    <a:lstStyle/>
                    <a:p>
                      <a:endParaRPr lang="hu-HU"/>
                    </a:p>
                  </a:txBody>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dirty="0" smtClean="0">
                          <a:ln>
                            <a:noFill/>
                          </a:ln>
                          <a:solidFill>
                            <a:schemeClr val="tx1"/>
                          </a:solidFill>
                          <a:effectLst/>
                          <a:latin typeface="Tahoma" charset="0"/>
                        </a:rPr>
                        <a:t>történelem</a:t>
                      </a:r>
                    </a:p>
                  </a:txBody>
                  <a:tcPr marL="90000" marR="90000"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dirty="0" smtClean="0">
                          <a:ln>
                            <a:noFill/>
                          </a:ln>
                          <a:solidFill>
                            <a:schemeClr val="tx1"/>
                          </a:solidFill>
                          <a:effectLst/>
                          <a:latin typeface="Tahoma" charset="0"/>
                        </a:rPr>
                        <a:t>angol</a:t>
                      </a:r>
                    </a:p>
                  </a:txBody>
                  <a:tcPr marL="90000" marR="90000" marT="46797" marB="4679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755650" y="1052513"/>
            <a:ext cx="7543800" cy="525462"/>
          </a:xfrm>
          <a:noFill/>
        </p:spPr>
        <p:txBody>
          <a:bodyPr/>
          <a:lstStyle/>
          <a:p>
            <a:pPr eaLnBrk="1" hangingPunct="1"/>
            <a:r>
              <a:rPr lang="hu-HU" altLang="hu-HU" sz="3200" smtClean="0"/>
              <a:t>Osztatlan tanárszakok 2.</a:t>
            </a:r>
          </a:p>
        </p:txBody>
      </p:sp>
      <p:graphicFrame>
        <p:nvGraphicFramePr>
          <p:cNvPr id="46135" name="Group 55"/>
          <p:cNvGraphicFramePr>
            <a:graphicFrameLocks noGrp="1"/>
          </p:cNvGraphicFramePr>
          <p:nvPr>
            <p:ph idx="4294967295"/>
          </p:nvPr>
        </p:nvGraphicFramePr>
        <p:xfrm>
          <a:off x="611188" y="1989138"/>
          <a:ext cx="7543800" cy="1849437"/>
        </p:xfrm>
        <a:graphic>
          <a:graphicData uri="http://schemas.openxmlformats.org/drawingml/2006/table">
            <a:tbl>
              <a:tblPr/>
              <a:tblGrid>
                <a:gridCol w="251460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2514600">
                  <a:extLst>
                    <a:ext uri="{9D8B030D-6E8A-4147-A177-3AD203B41FA5}">
                      <a16:colId xmlns:a16="http://schemas.microsoft.com/office/drawing/2014/main" val="20002"/>
                    </a:ext>
                  </a:extLst>
                </a:gridCol>
              </a:tblGrid>
              <a:tr h="428457">
                <a:tc>
                  <a:txBody>
                    <a:bodyPr/>
                    <a:lstStyle/>
                    <a:p>
                      <a:pPr marL="533400" marR="0" lvl="0" indent="-53340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2000" b="1" i="0" u="none" strike="noStrike" cap="none" normalizeH="0" baseline="0" dirty="0" smtClean="0">
                          <a:ln>
                            <a:noFill/>
                          </a:ln>
                          <a:solidFill>
                            <a:schemeClr val="tx1"/>
                          </a:solidFill>
                          <a:effectLst/>
                          <a:latin typeface="Tahoma" charset="0"/>
                        </a:rPr>
                        <a:t>Szak 1</a:t>
                      </a:r>
                    </a:p>
                  </a:txBody>
                  <a:tcPr marT="45701" marB="457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2000" b="1" i="0" u="none" strike="noStrike" cap="none" normalizeH="0" baseline="0" dirty="0" smtClean="0">
                          <a:ln>
                            <a:noFill/>
                          </a:ln>
                          <a:solidFill>
                            <a:schemeClr val="tx1"/>
                          </a:solidFill>
                          <a:effectLst/>
                          <a:latin typeface="Tahoma" charset="0"/>
                        </a:rPr>
                        <a:t>Szak 2</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2000" b="1" i="0" u="none" strike="noStrike" cap="none" normalizeH="0" baseline="0" dirty="0" smtClean="0">
                          <a:ln>
                            <a:noFill/>
                          </a:ln>
                          <a:solidFill>
                            <a:schemeClr val="tx1"/>
                          </a:solidFill>
                          <a:effectLst/>
                          <a:latin typeface="Tahoma" charset="0"/>
                        </a:rPr>
                        <a:t>Emelt köv.</a:t>
                      </a:r>
                    </a:p>
                  </a:txBody>
                  <a:tcPr marT="45701" marB="457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55637">
                <a:tc rowSpan="4">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1" i="0" u="none" strike="noStrike" cap="none" normalizeH="0" baseline="0" dirty="0" smtClean="0">
                          <a:ln>
                            <a:noFill/>
                          </a:ln>
                          <a:solidFill>
                            <a:schemeClr val="tx1"/>
                          </a:solidFill>
                          <a:effectLst/>
                          <a:latin typeface="Tahoma" charset="0"/>
                        </a:rPr>
                        <a:t>angol nyelv és kultúra</a:t>
                      </a:r>
                      <a:r>
                        <a:rPr kumimoji="0" lang="hu-HU" sz="1400" b="0" i="0" u="none" strike="noStrike" cap="none" normalizeH="0" baseline="0" dirty="0" smtClean="0">
                          <a:ln>
                            <a:noFill/>
                          </a:ln>
                          <a:solidFill>
                            <a:schemeClr val="tx1"/>
                          </a:solidFill>
                          <a:effectLst/>
                          <a:latin typeface="Tahoma" charset="0"/>
                        </a:rPr>
                        <a:t> –</a:t>
                      </a:r>
                    </a:p>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endParaRPr kumimoji="0" lang="hu-HU" sz="1400" b="0" i="0" u="none" strike="noStrike" cap="none" normalizeH="0" baseline="0" dirty="0" smtClean="0">
                        <a:ln>
                          <a:noFill/>
                        </a:ln>
                        <a:solidFill>
                          <a:schemeClr val="tx1"/>
                        </a:solidFill>
                        <a:effectLst/>
                        <a:latin typeface="Tahoma" charset="0"/>
                      </a:endParaRP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dirty="0" smtClean="0">
                          <a:ln>
                            <a:noFill/>
                          </a:ln>
                          <a:solidFill>
                            <a:srgbClr val="0070C0"/>
                          </a:solidFill>
                          <a:effectLst/>
                          <a:latin typeface="Tahoma" charset="0"/>
                        </a:rPr>
                        <a:t>francia nyelv és kultúra</a:t>
                      </a:r>
                    </a:p>
                  </a:txBody>
                  <a:tcPr marL="90000" marR="90000" marT="46781" marB="4678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dirty="0" smtClean="0">
                          <a:ln>
                            <a:noFill/>
                          </a:ln>
                          <a:solidFill>
                            <a:srgbClr val="0070C0"/>
                          </a:solidFill>
                          <a:effectLst/>
                          <a:latin typeface="Tahoma" charset="0"/>
                        </a:rPr>
                        <a:t>angol vagy francia</a:t>
                      </a:r>
                    </a:p>
                  </a:txBody>
                  <a:tcPr marL="90000" marR="90000" marT="46781" marB="4678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55637">
                <a:tc vMerge="1">
                  <a:txBody>
                    <a:bodyPr/>
                    <a:lstStyle/>
                    <a:p>
                      <a:endParaRPr lang="hu-HU"/>
                    </a:p>
                  </a:txBody>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dirty="0" smtClean="0">
                          <a:ln>
                            <a:noFill/>
                          </a:ln>
                          <a:solidFill>
                            <a:schemeClr val="tx1"/>
                          </a:solidFill>
                          <a:effectLst/>
                          <a:latin typeface="Tahoma" charset="0"/>
                        </a:rPr>
                        <a:t>holland nyelv és kultúra</a:t>
                      </a:r>
                    </a:p>
                  </a:txBody>
                  <a:tcPr marL="90000" marR="90000" marT="46781" marB="4678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dirty="0" smtClean="0">
                          <a:ln>
                            <a:noFill/>
                          </a:ln>
                          <a:solidFill>
                            <a:schemeClr val="tx1"/>
                          </a:solidFill>
                          <a:effectLst/>
                          <a:latin typeface="Tahoma" charset="0"/>
                        </a:rPr>
                        <a:t>angol</a:t>
                      </a:r>
                    </a:p>
                  </a:txBody>
                  <a:tcPr marL="90000" marR="90000" marT="46781" marB="4678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4069">
                <a:tc vMerge="1">
                  <a:txBody>
                    <a:bodyPr/>
                    <a:lstStyle/>
                    <a:p>
                      <a:endParaRPr lang="hu-HU"/>
                    </a:p>
                  </a:txBody>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dirty="0" smtClean="0">
                          <a:ln>
                            <a:noFill/>
                          </a:ln>
                          <a:solidFill>
                            <a:schemeClr val="tx1"/>
                          </a:solidFill>
                          <a:effectLst/>
                          <a:latin typeface="Tahoma" charset="0"/>
                        </a:rPr>
                        <a:t>orosz nyelv és kultúra</a:t>
                      </a:r>
                    </a:p>
                  </a:txBody>
                  <a:tcPr marL="90000" marR="90000" marT="46781" marB="4678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dirty="0" smtClean="0">
                          <a:ln>
                            <a:noFill/>
                          </a:ln>
                          <a:solidFill>
                            <a:schemeClr val="tx1"/>
                          </a:solidFill>
                          <a:effectLst/>
                          <a:latin typeface="Tahoma" charset="0"/>
                        </a:rPr>
                        <a:t>angol</a:t>
                      </a:r>
                    </a:p>
                  </a:txBody>
                  <a:tcPr marL="90000" marR="90000" marT="46781" marB="4678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55637">
                <a:tc vMerge="1">
                  <a:txBody>
                    <a:bodyPr/>
                    <a:lstStyle/>
                    <a:p>
                      <a:endParaRPr lang="hu-HU"/>
                    </a:p>
                  </a:txBody>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dirty="0" smtClean="0">
                          <a:ln>
                            <a:noFill/>
                          </a:ln>
                          <a:solidFill>
                            <a:schemeClr val="tx1"/>
                          </a:solidFill>
                          <a:effectLst/>
                          <a:latin typeface="Tahoma" charset="0"/>
                        </a:rPr>
                        <a:t>latin nyelv és kultúra</a:t>
                      </a:r>
                    </a:p>
                  </a:txBody>
                  <a:tcPr marL="90000" marR="90000" marT="46781" marB="4678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dirty="0" smtClean="0">
                          <a:ln>
                            <a:noFill/>
                          </a:ln>
                          <a:solidFill>
                            <a:schemeClr val="tx1"/>
                          </a:solidFill>
                          <a:effectLst/>
                          <a:latin typeface="Tahoma" charset="0"/>
                        </a:rPr>
                        <a:t>angol</a:t>
                      </a:r>
                    </a:p>
                  </a:txBody>
                  <a:tcPr marL="90000" marR="90000" marT="46781" marB="4678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827088" y="765175"/>
            <a:ext cx="7543800" cy="820738"/>
          </a:xfrm>
          <a:noFill/>
        </p:spPr>
        <p:txBody>
          <a:bodyPr/>
          <a:lstStyle/>
          <a:p>
            <a:pPr eaLnBrk="1" hangingPunct="1"/>
            <a:r>
              <a:rPr lang="hu-HU" altLang="hu-HU" sz="3200" smtClean="0"/>
              <a:t>Osztatlan tanárszakok 3.</a:t>
            </a:r>
          </a:p>
        </p:txBody>
      </p:sp>
      <p:graphicFrame>
        <p:nvGraphicFramePr>
          <p:cNvPr id="37136" name="Group 272"/>
          <p:cNvGraphicFramePr>
            <a:graphicFrameLocks noGrp="1"/>
          </p:cNvGraphicFramePr>
          <p:nvPr>
            <p:ph idx="4294967295"/>
          </p:nvPr>
        </p:nvGraphicFramePr>
        <p:xfrm>
          <a:off x="827088" y="1844675"/>
          <a:ext cx="7543800" cy="4130675"/>
        </p:xfrm>
        <a:graphic>
          <a:graphicData uri="http://schemas.openxmlformats.org/drawingml/2006/table">
            <a:tbl>
              <a:tblPr/>
              <a:tblGrid>
                <a:gridCol w="251460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2514600">
                  <a:extLst>
                    <a:ext uri="{9D8B030D-6E8A-4147-A177-3AD203B41FA5}">
                      <a16:colId xmlns:a16="http://schemas.microsoft.com/office/drawing/2014/main" val="20002"/>
                    </a:ext>
                  </a:extLst>
                </a:gridCol>
              </a:tblGrid>
              <a:tr h="457200">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2400" b="1" i="0" u="none" strike="noStrike" cap="none" normalizeH="0" baseline="0" dirty="0" smtClean="0">
                          <a:ln>
                            <a:noFill/>
                          </a:ln>
                          <a:solidFill>
                            <a:schemeClr val="tx1"/>
                          </a:solidFill>
                          <a:effectLst/>
                          <a:latin typeface="Tahoma" pitchFamily="34" charset="0"/>
                        </a:rPr>
                        <a:t>Szak 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2400" b="1" i="0" u="none" strike="noStrike" cap="none" normalizeH="0" baseline="0" smtClean="0">
                          <a:ln>
                            <a:noFill/>
                          </a:ln>
                          <a:solidFill>
                            <a:schemeClr val="tx1"/>
                          </a:solidFill>
                          <a:effectLst/>
                          <a:latin typeface="Tahoma" pitchFamily="34" charset="0"/>
                        </a:rPr>
                        <a:t>Szak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2400" b="1" i="0" u="none" strike="noStrike" cap="none" normalizeH="0" baseline="0" smtClean="0">
                          <a:ln>
                            <a:noFill/>
                          </a:ln>
                          <a:solidFill>
                            <a:schemeClr val="tx1"/>
                          </a:solidFill>
                          <a:effectLst/>
                          <a:latin typeface="Tahoma" pitchFamily="34" charset="0"/>
                        </a:rPr>
                        <a:t>Emelt köv.</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36550">
                <a:tc rowSpan="11">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1" i="0" u="none" strike="noStrike" cap="none" normalizeH="0" baseline="0" dirty="0" smtClean="0">
                          <a:ln>
                            <a:noFill/>
                          </a:ln>
                          <a:solidFill>
                            <a:schemeClr val="tx1"/>
                          </a:solidFill>
                          <a:effectLst/>
                          <a:latin typeface="Tahoma" pitchFamily="34" charset="0"/>
                        </a:rPr>
                        <a:t>magyar –</a:t>
                      </a:r>
                    </a:p>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endParaRPr kumimoji="0" lang="hu-HU" sz="1400" b="1"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kern="1200" cap="none" normalizeH="0" baseline="0" dirty="0" smtClean="0">
                          <a:ln>
                            <a:noFill/>
                          </a:ln>
                          <a:solidFill>
                            <a:schemeClr val="tx1"/>
                          </a:solidFill>
                          <a:effectLst/>
                          <a:latin typeface="Tahoma" pitchFamily="34" charset="0"/>
                          <a:ea typeface="+mn-ea"/>
                          <a:cs typeface="+mn-cs"/>
                        </a:rPr>
                        <a:t>erkölcstan- és etika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400" b="0" i="0" u="none" strike="noStrike" cap="none" normalizeH="0" baseline="0" dirty="0" smtClean="0">
                          <a:ln>
                            <a:noFill/>
                          </a:ln>
                          <a:solidFill>
                            <a:schemeClr val="tx1"/>
                          </a:solidFill>
                          <a:effectLst/>
                          <a:latin typeface="Tahoma" pitchFamily="34" charset="0"/>
                        </a:rPr>
                        <a:t>magyar vagy történelem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1788">
                <a:tc vMerge="1">
                  <a:txBody>
                    <a:bodyPr/>
                    <a:lstStyle/>
                    <a:p>
                      <a:endParaRPr lang="hu-HU"/>
                    </a:p>
                  </a:txBody>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dirty="0" smtClean="0">
                          <a:ln>
                            <a:noFill/>
                          </a:ln>
                          <a:solidFill>
                            <a:schemeClr val="tx1"/>
                          </a:solidFill>
                          <a:effectLst/>
                          <a:latin typeface="Tahoma" pitchFamily="34" charset="0"/>
                        </a:rPr>
                        <a:t>hon-és népismeret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dirty="0" smtClean="0">
                          <a:ln>
                            <a:noFill/>
                          </a:ln>
                          <a:solidFill>
                            <a:schemeClr val="tx1"/>
                          </a:solidFill>
                          <a:effectLst/>
                          <a:latin typeface="Tahoma" pitchFamily="34" charset="0"/>
                        </a:rPr>
                        <a:t>magyar vagy történelem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31788">
                <a:tc vMerge="1">
                  <a:txBody>
                    <a:bodyPr/>
                    <a:lstStyle/>
                    <a:p>
                      <a:endParaRPr lang="hu-HU"/>
                    </a:p>
                  </a:txBody>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dirty="0" smtClean="0">
                          <a:ln>
                            <a:noFill/>
                          </a:ln>
                          <a:solidFill>
                            <a:schemeClr val="tx1"/>
                          </a:solidFill>
                          <a:effectLst/>
                          <a:latin typeface="Tahoma" pitchFamily="34" charset="0"/>
                        </a:rPr>
                        <a:t>könyvtáros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dirty="0" smtClean="0">
                          <a:ln>
                            <a:noFill/>
                          </a:ln>
                          <a:solidFill>
                            <a:schemeClr val="tx1"/>
                          </a:solidFill>
                          <a:effectLst/>
                          <a:latin typeface="Tahoma" pitchFamily="34" charset="0"/>
                        </a:rPr>
                        <a:t>magyar vagy történelem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4963">
                <a:tc vMerge="1">
                  <a:txBody>
                    <a:bodyPr/>
                    <a:lstStyle/>
                    <a:p>
                      <a:endParaRPr lang="hu-HU"/>
                    </a:p>
                  </a:txBody>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dirty="0" smtClean="0">
                          <a:ln>
                            <a:noFill/>
                          </a:ln>
                          <a:solidFill>
                            <a:schemeClr val="tx1"/>
                          </a:solidFill>
                          <a:effectLst/>
                          <a:latin typeface="Tahoma" pitchFamily="34" charset="0"/>
                        </a:rPr>
                        <a:t>közösségi művelődés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dirty="0" smtClean="0">
                          <a:ln>
                            <a:noFill/>
                          </a:ln>
                          <a:solidFill>
                            <a:schemeClr val="tx1"/>
                          </a:solidFill>
                          <a:effectLst/>
                          <a:latin typeface="Tahoma" pitchFamily="34" charset="0"/>
                        </a:rPr>
                        <a:t>magyar vagy történelem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34963">
                <a:tc vMerge="1">
                  <a:txBody>
                    <a:bodyPr/>
                    <a:lstStyle/>
                    <a:p>
                      <a:endParaRPr lang="hu-HU"/>
                    </a:p>
                  </a:txBody>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dirty="0" smtClean="0">
                          <a:ln>
                            <a:noFill/>
                          </a:ln>
                          <a:solidFill>
                            <a:schemeClr val="tx1"/>
                          </a:solidFill>
                          <a:effectLst/>
                          <a:latin typeface="Tahoma" pitchFamily="34" charset="0"/>
                        </a:rPr>
                        <a:t>matematika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dirty="0" smtClean="0">
                          <a:ln>
                            <a:noFill/>
                          </a:ln>
                          <a:solidFill>
                            <a:schemeClr val="tx1"/>
                          </a:solidFill>
                          <a:effectLst/>
                          <a:latin typeface="Tahoma" pitchFamily="34" charset="0"/>
                        </a:rPr>
                        <a:t>magyar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3375">
                <a:tc vMerge="1">
                  <a:txBody>
                    <a:bodyPr/>
                    <a:lstStyle/>
                    <a:p>
                      <a:endParaRPr lang="hu-HU"/>
                    </a:p>
                  </a:txBody>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dirty="0" smtClean="0">
                          <a:ln>
                            <a:noFill/>
                          </a:ln>
                          <a:solidFill>
                            <a:srgbClr val="0070C0"/>
                          </a:solidFill>
                          <a:effectLst/>
                          <a:latin typeface="Tahoma" pitchFamily="34" charset="0"/>
                        </a:rPr>
                        <a:t>német nyelv és kultúra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dirty="0" smtClean="0">
                          <a:ln>
                            <a:noFill/>
                          </a:ln>
                          <a:solidFill>
                            <a:srgbClr val="0070C0"/>
                          </a:solidFill>
                          <a:effectLst/>
                          <a:latin typeface="Tahoma" pitchFamily="34" charset="0"/>
                        </a:rPr>
                        <a:t>német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33375">
                <a:tc vMerge="1">
                  <a:txBody>
                    <a:bodyPr/>
                    <a:lstStyle/>
                    <a:p>
                      <a:endParaRPr lang="hu-HU"/>
                    </a:p>
                  </a:txBody>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dirty="0" smtClean="0">
                          <a:ln>
                            <a:noFill/>
                          </a:ln>
                          <a:solidFill>
                            <a:schemeClr val="tx1"/>
                          </a:solidFill>
                          <a:effectLst/>
                          <a:latin typeface="Tahoma" pitchFamily="34" charset="0"/>
                        </a:rPr>
                        <a:t>történelem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dirty="0" smtClean="0">
                          <a:ln>
                            <a:noFill/>
                          </a:ln>
                          <a:solidFill>
                            <a:schemeClr val="tx1"/>
                          </a:solidFill>
                          <a:effectLst/>
                          <a:latin typeface="Tahoma" pitchFamily="34" charset="0"/>
                        </a:rPr>
                        <a:t>magyar vagy történelem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34963">
                <a:tc vMerge="1">
                  <a:txBody>
                    <a:bodyPr/>
                    <a:lstStyle/>
                    <a:p>
                      <a:endParaRPr lang="hu-HU"/>
                    </a:p>
                  </a:txBody>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dirty="0" smtClean="0">
                          <a:ln>
                            <a:noFill/>
                          </a:ln>
                          <a:solidFill>
                            <a:srgbClr val="0070C0"/>
                          </a:solidFill>
                          <a:effectLst/>
                          <a:latin typeface="Tahoma" pitchFamily="34" charset="0"/>
                        </a:rPr>
                        <a:t>francia nyelv és kultúra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dirty="0" smtClean="0">
                          <a:ln>
                            <a:noFill/>
                          </a:ln>
                          <a:solidFill>
                            <a:srgbClr val="0070C0"/>
                          </a:solidFill>
                          <a:effectLst/>
                          <a:latin typeface="Tahoma" pitchFamily="34" charset="0"/>
                        </a:rPr>
                        <a:t>francia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34963">
                <a:tc vMerge="1">
                  <a:txBody>
                    <a:bodyPr/>
                    <a:lstStyle/>
                    <a:p>
                      <a:endParaRPr lang="hu-HU"/>
                    </a:p>
                  </a:txBody>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dirty="0" smtClean="0">
                          <a:ln>
                            <a:noFill/>
                          </a:ln>
                          <a:solidFill>
                            <a:srgbClr val="0070C0"/>
                          </a:solidFill>
                          <a:effectLst/>
                          <a:latin typeface="Tahoma" pitchFamily="34" charset="0"/>
                        </a:rPr>
                        <a:t>holland nyelv és kultúra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dirty="0" smtClean="0">
                          <a:ln>
                            <a:noFill/>
                          </a:ln>
                          <a:solidFill>
                            <a:srgbClr val="0070C0"/>
                          </a:solidFill>
                          <a:effectLst/>
                          <a:latin typeface="Tahoma" pitchFamily="34" charset="0"/>
                        </a:rPr>
                        <a:t>angol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34963">
                <a:tc vMerge="1">
                  <a:txBody>
                    <a:bodyPr/>
                    <a:lstStyle/>
                    <a:p>
                      <a:endParaRPr lang="hu-HU"/>
                    </a:p>
                  </a:txBody>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dirty="0" smtClean="0">
                          <a:ln>
                            <a:noFill/>
                          </a:ln>
                          <a:solidFill>
                            <a:schemeClr val="tx1"/>
                          </a:solidFill>
                          <a:effectLst/>
                          <a:latin typeface="Tahoma" pitchFamily="34" charset="0"/>
                        </a:rPr>
                        <a:t>orosz nyelv és kultúra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dirty="0" smtClean="0">
                          <a:ln>
                            <a:noFill/>
                          </a:ln>
                          <a:solidFill>
                            <a:schemeClr val="tx1"/>
                          </a:solidFill>
                          <a:effectLst/>
                          <a:latin typeface="Tahoma" pitchFamily="34" charset="0"/>
                        </a:rPr>
                        <a:t>magyar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1788">
                <a:tc vMerge="1">
                  <a:txBody>
                    <a:bodyPr/>
                    <a:lstStyle/>
                    <a:p>
                      <a:endParaRPr lang="hu-HU"/>
                    </a:p>
                  </a:txBody>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dirty="0" smtClean="0">
                          <a:ln>
                            <a:noFill/>
                          </a:ln>
                          <a:solidFill>
                            <a:schemeClr val="tx1"/>
                          </a:solidFill>
                          <a:effectLst/>
                          <a:latin typeface="Tahoma" pitchFamily="34" charset="0"/>
                        </a:rPr>
                        <a:t>latin nyelv és kultúra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dirty="0" smtClean="0">
                          <a:ln>
                            <a:noFill/>
                          </a:ln>
                          <a:solidFill>
                            <a:schemeClr val="tx1"/>
                          </a:solidFill>
                          <a:effectLst/>
                          <a:latin typeface="Tahoma" pitchFamily="34" charset="0"/>
                        </a:rPr>
                        <a:t>magyar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p:cNvSpPr>
            <a:spLocks noGrp="1"/>
          </p:cNvSpPr>
          <p:nvPr>
            <p:ph type="sldNum" sz="quarter" idx="12"/>
          </p:nvPr>
        </p:nvSpPr>
        <p:spPr/>
        <p:txBody>
          <a:bodyPr/>
          <a:lstStyle/>
          <a:p>
            <a:pPr>
              <a:defRPr/>
            </a:pPr>
            <a:fld id="{4F15FC4B-7B89-4547-A493-749856EE02E1}" type="slidenum">
              <a:rPr lang="hu-HU" smtClean="0"/>
              <a:pPr>
                <a:defRPr/>
              </a:pPr>
              <a:t>16</a:t>
            </a:fld>
            <a:endParaRPr lang="hu-HU"/>
          </a:p>
        </p:txBody>
      </p:sp>
      <p:graphicFrame>
        <p:nvGraphicFramePr>
          <p:cNvPr id="3" name="Táblázat 2"/>
          <p:cNvGraphicFramePr>
            <a:graphicFrameLocks noGrp="1"/>
          </p:cNvGraphicFramePr>
          <p:nvPr/>
        </p:nvGraphicFramePr>
        <p:xfrm>
          <a:off x="457200" y="1935163"/>
          <a:ext cx="7543800" cy="3079750"/>
        </p:xfrm>
        <a:graphic>
          <a:graphicData uri="http://schemas.openxmlformats.org/drawingml/2006/table">
            <a:tbl>
              <a:tblPr/>
              <a:tblGrid>
                <a:gridCol w="251460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2514600">
                  <a:extLst>
                    <a:ext uri="{9D8B030D-6E8A-4147-A177-3AD203B41FA5}">
                      <a16:colId xmlns:a16="http://schemas.microsoft.com/office/drawing/2014/main" val="20002"/>
                    </a:ext>
                  </a:extLst>
                </a:gridCol>
              </a:tblGrid>
              <a:tr h="333375">
                <a:tc rowSpan="9">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1" i="0" u="none" strike="noStrike" cap="none" normalizeH="0" baseline="0" dirty="0" smtClean="0">
                          <a:ln>
                            <a:noFill/>
                          </a:ln>
                          <a:solidFill>
                            <a:schemeClr val="tx1"/>
                          </a:solidFill>
                          <a:effectLst/>
                          <a:latin typeface="Tahoma" pitchFamily="34" charset="0"/>
                        </a:rPr>
                        <a:t>német nyelv és kultúra – </a:t>
                      </a:r>
                    </a:p>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endParaRPr kumimoji="0" lang="hu-HU" sz="1400" b="1"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400" b="0" i="0" u="none" strike="noStrike" kern="1200" cap="none" normalizeH="0" baseline="0" dirty="0" smtClean="0">
                          <a:ln>
                            <a:noFill/>
                          </a:ln>
                          <a:solidFill>
                            <a:schemeClr val="tx1"/>
                          </a:solidFill>
                          <a:effectLst/>
                          <a:latin typeface="Tahoma" pitchFamily="34" charset="0"/>
                          <a:ea typeface="+mn-ea"/>
                          <a:cs typeface="+mn-cs"/>
                        </a:rPr>
                        <a:t>erkölcstan- és etika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hu-HU" sz="1400" dirty="0" smtClean="0">
                          <a:latin typeface="Tahoma" pitchFamily="34" charset="0"/>
                          <a:cs typeface="Tahoma" pitchFamily="34" charset="0"/>
                        </a:rPr>
                        <a:t>német</a:t>
                      </a:r>
                      <a:endParaRPr lang="hu-HU" sz="1400" dirty="0">
                        <a:latin typeface="Tahoma" pitchFamily="34" charset="0"/>
                        <a:cs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34963">
                <a:tc vMerge="1">
                  <a:txBody>
                    <a:bodyPr/>
                    <a:lstStyle/>
                    <a:p>
                      <a:endParaRPr lang="hu-HU"/>
                    </a:p>
                  </a:txBody>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dirty="0" smtClean="0">
                          <a:ln>
                            <a:noFill/>
                          </a:ln>
                          <a:solidFill>
                            <a:schemeClr val="tx1"/>
                          </a:solidFill>
                          <a:effectLst/>
                          <a:latin typeface="Tahoma" pitchFamily="34" charset="0"/>
                        </a:rPr>
                        <a:t>hon- és népismeret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dirty="0" smtClean="0">
                          <a:ln>
                            <a:noFill/>
                          </a:ln>
                          <a:solidFill>
                            <a:schemeClr val="tx1"/>
                          </a:solidFill>
                          <a:effectLst/>
                          <a:latin typeface="Tahoma" pitchFamily="34" charset="0"/>
                        </a:rPr>
                        <a:t>német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4963">
                <a:tc vMerge="1">
                  <a:txBody>
                    <a:bodyPr/>
                    <a:lstStyle/>
                    <a:p>
                      <a:endParaRPr lang="hu-HU"/>
                    </a:p>
                  </a:txBody>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dirty="0" smtClean="0">
                          <a:ln>
                            <a:noFill/>
                          </a:ln>
                          <a:solidFill>
                            <a:schemeClr val="tx1"/>
                          </a:solidFill>
                          <a:effectLst/>
                          <a:latin typeface="Tahoma" pitchFamily="34" charset="0"/>
                        </a:rPr>
                        <a:t>könyvtáros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dirty="0" smtClean="0">
                          <a:ln>
                            <a:noFill/>
                          </a:ln>
                          <a:solidFill>
                            <a:schemeClr val="tx1"/>
                          </a:solidFill>
                          <a:effectLst/>
                          <a:latin typeface="Tahoma" pitchFamily="34" charset="0"/>
                        </a:rPr>
                        <a:t>német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46075">
                <a:tc vMerge="1">
                  <a:txBody>
                    <a:bodyPr/>
                    <a:lstStyle/>
                    <a:p>
                      <a:endParaRPr lang="hu-HU"/>
                    </a:p>
                  </a:txBody>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dirty="0" smtClean="0">
                          <a:ln>
                            <a:noFill/>
                          </a:ln>
                          <a:solidFill>
                            <a:schemeClr val="tx1"/>
                          </a:solidFill>
                          <a:effectLst/>
                          <a:latin typeface="Tahoma" pitchFamily="34" charset="0"/>
                        </a:rPr>
                        <a:t>közösségi művelődés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dirty="0" smtClean="0">
                          <a:ln>
                            <a:noFill/>
                          </a:ln>
                          <a:solidFill>
                            <a:schemeClr val="tx1"/>
                          </a:solidFill>
                          <a:effectLst/>
                          <a:latin typeface="Tahoma" pitchFamily="34" charset="0"/>
                        </a:rPr>
                        <a:t>német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46075">
                <a:tc vMerge="1">
                  <a:txBody>
                    <a:bodyPr/>
                    <a:lstStyle/>
                    <a:p>
                      <a:endParaRPr lang="hu-HU"/>
                    </a:p>
                  </a:txBody>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dirty="0" smtClean="0">
                          <a:ln>
                            <a:noFill/>
                          </a:ln>
                          <a:solidFill>
                            <a:schemeClr val="tx1"/>
                          </a:solidFill>
                          <a:effectLst/>
                          <a:latin typeface="Tahoma" pitchFamily="34" charset="0"/>
                        </a:rPr>
                        <a:t>történelem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dirty="0" smtClean="0">
                          <a:ln>
                            <a:noFill/>
                          </a:ln>
                          <a:solidFill>
                            <a:schemeClr val="tx1"/>
                          </a:solidFill>
                          <a:effectLst/>
                          <a:latin typeface="Tahoma" pitchFamily="34" charset="0"/>
                        </a:rPr>
                        <a:t>német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46075">
                <a:tc vMerge="1">
                  <a:txBody>
                    <a:bodyPr/>
                    <a:lstStyle/>
                    <a:p>
                      <a:endParaRPr lang="hu-HU"/>
                    </a:p>
                  </a:txBody>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dirty="0" smtClean="0">
                          <a:ln>
                            <a:noFill/>
                          </a:ln>
                          <a:solidFill>
                            <a:srgbClr val="0070C0"/>
                          </a:solidFill>
                          <a:effectLst/>
                          <a:latin typeface="Tahoma" pitchFamily="34" charset="0"/>
                        </a:rPr>
                        <a:t>francia nyelv és kultúra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dirty="0" smtClean="0">
                          <a:ln>
                            <a:noFill/>
                          </a:ln>
                          <a:solidFill>
                            <a:srgbClr val="0070C0"/>
                          </a:solidFill>
                          <a:effectLst/>
                          <a:latin typeface="Tahoma" pitchFamily="34" charset="0"/>
                        </a:rPr>
                        <a:t>német vagy francia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46075">
                <a:tc vMerge="1">
                  <a:txBody>
                    <a:bodyPr/>
                    <a:lstStyle/>
                    <a:p>
                      <a:endParaRPr lang="hu-HU"/>
                    </a:p>
                  </a:txBody>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dirty="0" smtClean="0">
                          <a:ln>
                            <a:noFill/>
                          </a:ln>
                          <a:solidFill>
                            <a:srgbClr val="0070C0"/>
                          </a:solidFill>
                          <a:effectLst/>
                          <a:latin typeface="Tahoma" pitchFamily="34" charset="0"/>
                        </a:rPr>
                        <a:t>holland nyelv és kultúra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dirty="0" smtClean="0">
                          <a:ln>
                            <a:noFill/>
                          </a:ln>
                          <a:solidFill>
                            <a:srgbClr val="0070C0"/>
                          </a:solidFill>
                          <a:effectLst/>
                          <a:latin typeface="Tahoma" pitchFamily="34" charset="0"/>
                        </a:rPr>
                        <a:t>német vagy angol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46075">
                <a:tc vMerge="1">
                  <a:txBody>
                    <a:bodyPr/>
                    <a:lstStyle/>
                    <a:p>
                      <a:endParaRPr lang="hu-HU"/>
                    </a:p>
                  </a:txBody>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dirty="0" smtClean="0">
                          <a:ln>
                            <a:noFill/>
                          </a:ln>
                          <a:solidFill>
                            <a:schemeClr val="tx1"/>
                          </a:solidFill>
                          <a:effectLst/>
                          <a:latin typeface="Tahoma" pitchFamily="34" charset="0"/>
                        </a:rPr>
                        <a:t>orosz nyelv és kultúra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dirty="0" smtClean="0">
                          <a:ln>
                            <a:noFill/>
                          </a:ln>
                          <a:solidFill>
                            <a:schemeClr val="tx1"/>
                          </a:solidFill>
                          <a:effectLst/>
                          <a:latin typeface="Tahoma" pitchFamily="34" charset="0"/>
                        </a:rPr>
                        <a:t>német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46075">
                <a:tc vMerge="1">
                  <a:txBody>
                    <a:bodyPr/>
                    <a:lstStyle/>
                    <a:p>
                      <a:endParaRPr lang="hu-HU"/>
                    </a:p>
                  </a:txBody>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dirty="0" smtClean="0">
                          <a:ln>
                            <a:noFill/>
                          </a:ln>
                          <a:solidFill>
                            <a:schemeClr val="tx1"/>
                          </a:solidFill>
                          <a:effectLst/>
                          <a:latin typeface="Tahoma" pitchFamily="34" charset="0"/>
                        </a:rPr>
                        <a:t>latin nyelv és kultúra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dirty="0" smtClean="0">
                          <a:ln>
                            <a:noFill/>
                          </a:ln>
                          <a:solidFill>
                            <a:schemeClr val="tx1"/>
                          </a:solidFill>
                          <a:effectLst/>
                          <a:latin typeface="Tahoma" pitchFamily="34" charset="0"/>
                        </a:rPr>
                        <a:t>német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4" name="Téglalap 3"/>
          <p:cNvSpPr/>
          <p:nvPr/>
        </p:nvSpPr>
        <p:spPr>
          <a:xfrm>
            <a:off x="573088" y="985838"/>
            <a:ext cx="4503737" cy="584200"/>
          </a:xfrm>
          <a:prstGeom prst="rect">
            <a:avLst/>
          </a:prstGeom>
        </p:spPr>
        <p:txBody>
          <a:bodyPr>
            <a:spAutoFit/>
          </a:bodyPr>
          <a:lstStyle/>
          <a:p>
            <a:pPr>
              <a:defRPr/>
            </a:pPr>
            <a:r>
              <a:rPr lang="hu-HU" sz="3200" dirty="0">
                <a:solidFill>
                  <a:schemeClr val="tx2"/>
                </a:solidFill>
                <a:latin typeface="+mj-lt"/>
                <a:ea typeface="+mj-ea"/>
                <a:cs typeface="+mj-cs"/>
              </a:rPr>
              <a:t>Osztatlan tanárszakok 4.</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971550" y="981075"/>
            <a:ext cx="7543800" cy="755650"/>
          </a:xfrm>
          <a:noFill/>
        </p:spPr>
        <p:txBody>
          <a:bodyPr/>
          <a:lstStyle/>
          <a:p>
            <a:pPr eaLnBrk="1" hangingPunct="1"/>
            <a:r>
              <a:rPr lang="hu-HU" altLang="hu-HU" sz="3200" smtClean="0"/>
              <a:t>Osztatlan tanárszakok 5.</a:t>
            </a:r>
          </a:p>
        </p:txBody>
      </p:sp>
      <p:graphicFrame>
        <p:nvGraphicFramePr>
          <p:cNvPr id="48154" name="Group 26"/>
          <p:cNvGraphicFramePr>
            <a:graphicFrameLocks noGrp="1"/>
          </p:cNvGraphicFramePr>
          <p:nvPr>
            <p:ph idx="4294967295"/>
          </p:nvPr>
        </p:nvGraphicFramePr>
        <p:xfrm>
          <a:off x="1000125" y="1928813"/>
          <a:ext cx="7543800" cy="3976687"/>
        </p:xfrm>
        <a:graphic>
          <a:graphicData uri="http://schemas.openxmlformats.org/drawingml/2006/table">
            <a:tbl>
              <a:tblPr/>
              <a:tblGrid>
                <a:gridCol w="251460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2514600">
                  <a:extLst>
                    <a:ext uri="{9D8B030D-6E8A-4147-A177-3AD203B41FA5}">
                      <a16:colId xmlns:a16="http://schemas.microsoft.com/office/drawing/2014/main" val="20002"/>
                    </a:ext>
                  </a:extLst>
                </a:gridCol>
              </a:tblGrid>
              <a:tr h="511174">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2400" b="1" i="0" u="none" strike="noStrike" cap="none" normalizeH="0" baseline="0" dirty="0" smtClean="0">
                          <a:ln>
                            <a:noFill/>
                          </a:ln>
                          <a:solidFill>
                            <a:schemeClr val="tx1"/>
                          </a:solidFill>
                          <a:effectLst/>
                          <a:latin typeface="Tahoma" charset="0"/>
                        </a:rPr>
                        <a:t>Szak 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2400" b="1" i="0" u="none" strike="noStrike" cap="none" normalizeH="0" baseline="0" smtClean="0">
                          <a:ln>
                            <a:noFill/>
                          </a:ln>
                          <a:solidFill>
                            <a:schemeClr val="tx1"/>
                          </a:solidFill>
                          <a:effectLst/>
                          <a:latin typeface="Tahoma" charset="0"/>
                        </a:rPr>
                        <a:t>Szak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2400" b="1" i="0" u="none" strike="noStrike" cap="none" normalizeH="0" baseline="0" smtClean="0">
                          <a:ln>
                            <a:noFill/>
                          </a:ln>
                          <a:solidFill>
                            <a:schemeClr val="tx1"/>
                          </a:solidFill>
                          <a:effectLst/>
                          <a:latin typeface="Tahoma" charset="0"/>
                        </a:rPr>
                        <a:t>Emelt köv.</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31800">
                <a:tc rowSpan="8">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1" i="0" u="none" strike="noStrike" cap="none" normalizeH="0" baseline="0" dirty="0" smtClean="0">
                          <a:ln>
                            <a:noFill/>
                          </a:ln>
                          <a:solidFill>
                            <a:schemeClr val="tx1"/>
                          </a:solidFill>
                          <a:effectLst/>
                          <a:latin typeface="Tahoma" charset="0"/>
                        </a:rPr>
                        <a:t>történelem –</a:t>
                      </a:r>
                    </a:p>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endParaRPr kumimoji="0" lang="hu-HU" sz="1400" b="1" i="0" u="none" strike="noStrike" cap="none" normalizeH="0" baseline="0" dirty="0" smtClean="0">
                        <a:ln>
                          <a:noFill/>
                        </a:ln>
                        <a:solidFill>
                          <a:schemeClr val="tx1"/>
                        </a:solidFill>
                        <a:effectLst/>
                        <a:latin typeface="Tahoma"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r>
                        <a:rPr lang="hu-HU" sz="1400" dirty="0" smtClean="0">
                          <a:latin typeface="Tahoma" pitchFamily="34" charset="0"/>
                          <a:cs typeface="Tahoma" pitchFamily="34" charset="0"/>
                        </a:rPr>
                        <a:t>erkölcstan-</a:t>
                      </a:r>
                      <a:r>
                        <a:rPr lang="hu-HU" sz="1400" baseline="0" dirty="0" smtClean="0">
                          <a:latin typeface="Tahoma" pitchFamily="34" charset="0"/>
                          <a:cs typeface="Tahoma" pitchFamily="34" charset="0"/>
                        </a:rPr>
                        <a:t> és etika</a:t>
                      </a:r>
                      <a:endParaRPr lang="hu-HU" sz="1400" dirty="0">
                        <a:latin typeface="Tahoma" pitchFamily="34" charset="0"/>
                        <a:cs typeface="Tahoma"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400" b="0" i="0" u="none" strike="noStrike" cap="none" normalizeH="0" baseline="0" dirty="0" smtClean="0">
                          <a:ln>
                            <a:noFill/>
                          </a:ln>
                          <a:solidFill>
                            <a:schemeClr val="tx1"/>
                          </a:solidFill>
                          <a:effectLst/>
                          <a:latin typeface="Tahoma" charset="0"/>
                        </a:rPr>
                        <a:t>történelem vagy magyar</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33388">
                <a:tc vMerge="1">
                  <a:txBody>
                    <a:bodyPr/>
                    <a:lstStyle/>
                    <a:p>
                      <a:endParaRPr lang="hu-HU"/>
                    </a:p>
                  </a:txBody>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smtClean="0">
                          <a:ln>
                            <a:noFill/>
                          </a:ln>
                          <a:solidFill>
                            <a:schemeClr val="tx1"/>
                          </a:solidFill>
                          <a:effectLst/>
                          <a:latin typeface="Tahoma" charset="0"/>
                        </a:rPr>
                        <a:t>hon- </a:t>
                      </a:r>
                      <a:r>
                        <a:rPr kumimoji="0" lang="hu-HU" sz="1400" b="0" i="0" u="none" strike="noStrike" cap="none" normalizeH="0" baseline="0" dirty="0" smtClean="0">
                          <a:ln>
                            <a:noFill/>
                          </a:ln>
                          <a:solidFill>
                            <a:schemeClr val="tx1"/>
                          </a:solidFill>
                          <a:effectLst/>
                          <a:latin typeface="Tahoma" charset="0"/>
                        </a:rPr>
                        <a:t>és népismeret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dirty="0" smtClean="0">
                          <a:ln>
                            <a:noFill/>
                          </a:ln>
                          <a:solidFill>
                            <a:schemeClr val="tx1"/>
                          </a:solidFill>
                          <a:effectLst/>
                          <a:latin typeface="Tahoma" charset="0"/>
                        </a:rPr>
                        <a:t>történelem vagy magyar</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33388">
                <a:tc vMerge="1">
                  <a:txBody>
                    <a:bodyPr/>
                    <a:lstStyle/>
                    <a:p>
                      <a:endParaRPr lang="hu-HU"/>
                    </a:p>
                  </a:txBody>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dirty="0" smtClean="0">
                          <a:ln>
                            <a:noFill/>
                          </a:ln>
                          <a:solidFill>
                            <a:schemeClr val="tx1"/>
                          </a:solidFill>
                          <a:effectLst/>
                          <a:latin typeface="Tahoma" charset="0"/>
                        </a:rPr>
                        <a:t>könyvtáros</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dirty="0" smtClean="0">
                          <a:ln>
                            <a:noFill/>
                          </a:ln>
                          <a:solidFill>
                            <a:schemeClr val="tx1"/>
                          </a:solidFill>
                          <a:effectLst/>
                          <a:latin typeface="Tahoma" charset="0"/>
                        </a:rPr>
                        <a:t>történelem vagy magyar</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33388">
                <a:tc vMerge="1">
                  <a:txBody>
                    <a:bodyPr/>
                    <a:lstStyle/>
                    <a:p>
                      <a:endParaRPr lang="hu-HU"/>
                    </a:p>
                  </a:txBody>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dirty="0" smtClean="0">
                          <a:ln>
                            <a:noFill/>
                          </a:ln>
                          <a:solidFill>
                            <a:schemeClr val="tx1"/>
                          </a:solidFill>
                          <a:effectLst/>
                          <a:latin typeface="Tahoma" charset="0"/>
                        </a:rPr>
                        <a:t>közösségi művelődés</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dirty="0" smtClean="0">
                          <a:ln>
                            <a:noFill/>
                          </a:ln>
                          <a:solidFill>
                            <a:schemeClr val="tx1"/>
                          </a:solidFill>
                          <a:effectLst/>
                          <a:latin typeface="Tahoma" charset="0"/>
                        </a:rPr>
                        <a:t>történelem vagy magyar</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33388">
                <a:tc vMerge="1">
                  <a:txBody>
                    <a:bodyPr/>
                    <a:lstStyle/>
                    <a:p>
                      <a:endParaRPr lang="hu-HU"/>
                    </a:p>
                  </a:txBody>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dirty="0" smtClean="0">
                          <a:ln>
                            <a:noFill/>
                          </a:ln>
                          <a:solidFill>
                            <a:srgbClr val="0070C0"/>
                          </a:solidFill>
                          <a:effectLst/>
                          <a:latin typeface="Tahoma" pitchFamily="34" charset="0"/>
                        </a:rPr>
                        <a:t>francia nyelv és kultúra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dirty="0" smtClean="0">
                          <a:ln>
                            <a:noFill/>
                          </a:ln>
                          <a:solidFill>
                            <a:srgbClr val="0070C0"/>
                          </a:solidFill>
                          <a:effectLst/>
                          <a:latin typeface="Tahoma" pitchFamily="34" charset="0"/>
                        </a:rPr>
                        <a:t>francia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33388">
                <a:tc vMerge="1">
                  <a:txBody>
                    <a:bodyPr/>
                    <a:lstStyle/>
                    <a:p>
                      <a:endParaRPr lang="hu-HU"/>
                    </a:p>
                  </a:txBody>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dirty="0" smtClean="0">
                          <a:ln>
                            <a:noFill/>
                          </a:ln>
                          <a:solidFill>
                            <a:srgbClr val="0070C0"/>
                          </a:solidFill>
                          <a:effectLst/>
                          <a:latin typeface="Tahoma" pitchFamily="34" charset="0"/>
                        </a:rPr>
                        <a:t>holland nyelv és kultúra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dirty="0" smtClean="0">
                          <a:ln>
                            <a:noFill/>
                          </a:ln>
                          <a:solidFill>
                            <a:srgbClr val="0070C0"/>
                          </a:solidFill>
                          <a:effectLst/>
                          <a:latin typeface="Tahoma" pitchFamily="34" charset="0"/>
                        </a:rPr>
                        <a:t>angol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33388">
                <a:tc vMerge="1">
                  <a:txBody>
                    <a:bodyPr/>
                    <a:lstStyle/>
                    <a:p>
                      <a:endParaRPr lang="hu-HU"/>
                    </a:p>
                  </a:txBody>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dirty="0" smtClean="0">
                          <a:ln>
                            <a:noFill/>
                          </a:ln>
                          <a:solidFill>
                            <a:schemeClr val="tx1"/>
                          </a:solidFill>
                          <a:effectLst/>
                          <a:latin typeface="Tahoma" charset="0"/>
                        </a:rPr>
                        <a:t>latin nyelv és kultúra</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dirty="0" smtClean="0">
                          <a:ln>
                            <a:noFill/>
                          </a:ln>
                          <a:solidFill>
                            <a:schemeClr val="tx1"/>
                          </a:solidFill>
                          <a:effectLst/>
                          <a:latin typeface="Tahoma" charset="0"/>
                        </a:rPr>
                        <a:t>történelem</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33388">
                <a:tc vMerge="1">
                  <a:txBody>
                    <a:bodyPr/>
                    <a:lstStyle/>
                    <a:p>
                      <a:endParaRPr lang="hu-HU"/>
                    </a:p>
                  </a:txBody>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dirty="0" smtClean="0">
                          <a:ln>
                            <a:noFill/>
                          </a:ln>
                          <a:solidFill>
                            <a:schemeClr val="tx1"/>
                          </a:solidFill>
                          <a:effectLst/>
                          <a:latin typeface="Tahoma" charset="0"/>
                        </a:rPr>
                        <a:t>orosz nyelv és kultúra</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dirty="0" smtClean="0">
                          <a:ln>
                            <a:noFill/>
                          </a:ln>
                          <a:solidFill>
                            <a:schemeClr val="tx1"/>
                          </a:solidFill>
                          <a:effectLst/>
                          <a:latin typeface="Tahoma" charset="0"/>
                        </a:rPr>
                        <a:t>történelem</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704850"/>
            <a:ext cx="8229600" cy="723900"/>
          </a:xfrm>
        </p:spPr>
        <p:txBody>
          <a:bodyPr/>
          <a:lstStyle/>
          <a:p>
            <a:pPr eaLnBrk="1" hangingPunct="1"/>
            <a:r>
              <a:rPr lang="hu-HU" altLang="hu-HU" smtClean="0"/>
              <a:t>Osztatlan tanárképzés 1.</a:t>
            </a:r>
          </a:p>
        </p:txBody>
      </p:sp>
      <p:sp>
        <p:nvSpPr>
          <p:cNvPr id="22531" name="Rectangle 3"/>
          <p:cNvSpPr>
            <a:spLocks noGrp="1" noChangeArrowheads="1"/>
          </p:cNvSpPr>
          <p:nvPr>
            <p:ph idx="1"/>
          </p:nvPr>
        </p:nvSpPr>
        <p:spPr>
          <a:xfrm>
            <a:off x="1000125" y="1714500"/>
            <a:ext cx="7543800" cy="5143500"/>
          </a:xfrm>
        </p:spPr>
        <p:txBody>
          <a:bodyPr/>
          <a:lstStyle/>
          <a:p>
            <a:pPr eaLnBrk="1" hangingPunct="1"/>
            <a:r>
              <a:rPr lang="hu-HU" altLang="hu-HU" smtClean="0"/>
              <a:t>angol, magyar, német, történelem – 10 és 12 féléves képzés is lehet</a:t>
            </a:r>
          </a:p>
          <a:p>
            <a:pPr eaLnBrk="1" hangingPunct="1"/>
            <a:r>
              <a:rPr lang="hu-HU" altLang="hu-HU" smtClean="0"/>
              <a:t>erkölcstan-  és  etika, hon- és népismeret, közösségi művelődés – csak 2. tanárszak és csak 10 féléves lehet</a:t>
            </a:r>
            <a:endParaRPr lang="hu-HU" altLang="hu-HU" smtClean="0">
              <a:solidFill>
                <a:srgbClr val="FF0000"/>
              </a:solidFill>
            </a:endParaRPr>
          </a:p>
          <a:p>
            <a:pPr eaLnBrk="1" hangingPunct="1"/>
            <a:r>
              <a:rPr lang="hu-HU" altLang="hu-HU" smtClean="0"/>
              <a:t>francia, holland, orosz, latin – csak 2. tanárszak és csak 12 féléves lehet</a:t>
            </a:r>
          </a:p>
          <a:p>
            <a:pPr eaLnBrk="1" hangingPunct="1">
              <a:buFont typeface="Wingdings" pitchFamily="2" charset="2"/>
              <a:buNone/>
            </a:pPr>
            <a:endParaRPr lang="hu-HU" altLang="hu-HU" smtClean="0"/>
          </a:p>
          <a:p>
            <a:pPr eaLnBrk="1" hangingPunct="1">
              <a:buFont typeface="Wingdings" pitchFamily="2" charset="2"/>
              <a:buNone/>
            </a:pPr>
            <a:r>
              <a:rPr lang="hu-HU" altLang="hu-HU" smtClean="0"/>
              <a:t>Felvételi tájékoztatóban meghirdetésük:</a:t>
            </a:r>
          </a:p>
          <a:p>
            <a:pPr algn="ctr" eaLnBrk="1" hangingPunct="1">
              <a:buFont typeface="Wingdings" pitchFamily="2" charset="2"/>
              <a:buNone/>
            </a:pPr>
            <a:r>
              <a:rPr lang="hu-HU" altLang="hu-HU" smtClean="0">
                <a:solidFill>
                  <a:schemeClr val="accent1"/>
                </a:solidFill>
              </a:rPr>
              <a:t>10</a:t>
            </a:r>
            <a:r>
              <a:rPr lang="hu-HU" altLang="hu-HU" smtClean="0"/>
              <a:t> vagy </a:t>
            </a:r>
            <a:r>
              <a:rPr lang="hu-HU" altLang="hu-HU" smtClean="0">
                <a:solidFill>
                  <a:schemeClr val="accent1"/>
                </a:solidFill>
              </a:rPr>
              <a:t>11</a:t>
            </a:r>
            <a:r>
              <a:rPr lang="hu-HU" altLang="hu-HU" smtClean="0"/>
              <a:t> féléves</a:t>
            </a:r>
          </a:p>
          <a:p>
            <a:pPr eaLnBrk="1" hangingPunct="1">
              <a:buFont typeface="Wingdings" pitchFamily="2" charset="2"/>
              <a:buNone/>
            </a:pPr>
            <a:endParaRPr lang="hu-HU" altLang="hu-HU" smtClean="0"/>
          </a:p>
        </p:txBody>
      </p:sp>
      <p:sp>
        <p:nvSpPr>
          <p:cNvPr id="22532" name="AutoShape 4"/>
          <p:cNvSpPr>
            <a:spLocks noChangeArrowheads="1"/>
          </p:cNvSpPr>
          <p:nvPr/>
        </p:nvSpPr>
        <p:spPr bwMode="auto">
          <a:xfrm>
            <a:off x="4211638" y="4724400"/>
            <a:ext cx="647700" cy="503238"/>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hu-HU" altLang="hu-HU"/>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hu-HU" altLang="hu-HU" smtClean="0"/>
              <a:t>Osztatlan tanárképzés 2.</a:t>
            </a:r>
          </a:p>
        </p:txBody>
      </p:sp>
      <p:sp>
        <p:nvSpPr>
          <p:cNvPr id="23555" name="Rectangle 3"/>
          <p:cNvSpPr>
            <a:spLocks noGrp="1" noChangeArrowheads="1"/>
          </p:cNvSpPr>
          <p:nvPr>
            <p:ph idx="1"/>
          </p:nvPr>
        </p:nvSpPr>
        <p:spPr/>
        <p:txBody>
          <a:bodyPr/>
          <a:lstStyle/>
          <a:p>
            <a:pPr eaLnBrk="1" hangingPunct="1"/>
            <a:r>
              <a:rPr lang="hu-HU" altLang="hu-HU" smtClean="0"/>
              <a:t>Amit eddig tudunk:</a:t>
            </a:r>
          </a:p>
          <a:p>
            <a:pPr lvl="1" eaLnBrk="1" hangingPunct="1"/>
            <a:r>
              <a:rPr lang="hu-HU" altLang="hu-HU" smtClean="0"/>
              <a:t>kétszakos tanárképzés</a:t>
            </a:r>
          </a:p>
          <a:p>
            <a:pPr lvl="1" eaLnBrk="1" hangingPunct="1"/>
            <a:r>
              <a:rPr lang="hu-HU" altLang="hu-HU" smtClean="0"/>
              <a:t>osztatlan 4+1 év (általános iskolai tanár)</a:t>
            </a:r>
          </a:p>
          <a:p>
            <a:pPr lvl="1" eaLnBrk="1" hangingPunct="1"/>
            <a:r>
              <a:rPr lang="hu-HU" altLang="hu-HU" smtClean="0"/>
              <a:t>osztatlan 5+1 év (középiskolai tanár)</a:t>
            </a:r>
          </a:p>
          <a:p>
            <a:pPr lvl="1" eaLnBrk="1" hangingPunct="1"/>
            <a:r>
              <a:rPr lang="hu-HU" altLang="hu-HU" smtClean="0"/>
              <a:t>3 év közös alapozás, utána választ a hallgató</a:t>
            </a:r>
          </a:p>
          <a:p>
            <a:pPr lvl="1" eaLnBrk="1" hangingPunct="1"/>
            <a:r>
              <a:rPr lang="hu-HU" altLang="hu-HU" smtClean="0"/>
              <a:t>pályaalkalmassági elbeszélgetés</a:t>
            </a:r>
          </a:p>
          <a:p>
            <a:pPr lvl="1" eaLnBrk="1" hangingPunct="1"/>
            <a:r>
              <a:rPr lang="hu-HU" altLang="hu-HU" smtClean="0"/>
              <a:t>tanulmányokat segíti a Klebelsberg Ösztöndíj Program</a:t>
            </a:r>
          </a:p>
        </p:txBody>
      </p:sp>
      <p:sp>
        <p:nvSpPr>
          <p:cNvPr id="4" name="Dia számának helye 5"/>
          <p:cNvSpPr>
            <a:spLocks noGrp="1"/>
          </p:cNvSpPr>
          <p:nvPr>
            <p:ph type="sldNum" sz="quarter" idx="12"/>
          </p:nvPr>
        </p:nvSpPr>
        <p:spPr/>
        <p:txBody>
          <a:bodyPr/>
          <a:lstStyle/>
          <a:p>
            <a:pPr>
              <a:defRPr/>
            </a:pPr>
            <a:fld id="{2C92E4C7-13B3-413A-8803-9479ADCA9D64}" type="slidenum">
              <a:rPr lang="hu-HU"/>
              <a:pPr>
                <a:defRPr/>
              </a:pPr>
              <a:t>19</a:t>
            </a:fld>
            <a:endParaRPr lang="hu-HU"/>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hu-HU" altLang="hu-HU" smtClean="0"/>
              <a:t>Bölcsésznek lenni?</a:t>
            </a:r>
          </a:p>
        </p:txBody>
      </p:sp>
      <p:sp>
        <p:nvSpPr>
          <p:cNvPr id="6147" name="Rectangle 3"/>
          <p:cNvSpPr>
            <a:spLocks noGrp="1" noChangeArrowheads="1"/>
          </p:cNvSpPr>
          <p:nvPr>
            <p:ph idx="1"/>
          </p:nvPr>
        </p:nvSpPr>
        <p:spPr>
          <a:xfrm>
            <a:off x="323850" y="1916113"/>
            <a:ext cx="8820150" cy="4941887"/>
          </a:xfrm>
        </p:spPr>
        <p:txBody>
          <a:bodyPr/>
          <a:lstStyle/>
          <a:p>
            <a:pPr marL="609600" indent="-609600" eaLnBrk="1" hangingPunct="1">
              <a:buFont typeface="Wingdings" pitchFamily="2" charset="2"/>
              <a:buNone/>
            </a:pPr>
            <a:r>
              <a:rPr lang="hu-HU" altLang="hu-HU" sz="2800" smtClean="0"/>
              <a:t>Igen, mert:</a:t>
            </a:r>
          </a:p>
          <a:p>
            <a:pPr marL="609600" indent="-609600" eaLnBrk="1" hangingPunct="1"/>
            <a:r>
              <a:rPr lang="hu-HU" altLang="hu-HU" sz="2000" smtClean="0"/>
              <a:t>a tudományegyetemi bölcsészkarok képzései </a:t>
            </a:r>
            <a:r>
              <a:rPr lang="hu-HU" altLang="hu-HU" sz="2000" smtClean="0">
                <a:solidFill>
                  <a:schemeClr val="accent1"/>
                </a:solidFill>
              </a:rPr>
              <a:t>kiemelkedő színvonalúak</a:t>
            </a:r>
            <a:r>
              <a:rPr lang="hu-HU" altLang="hu-HU" sz="2000" smtClean="0"/>
              <a:t> – a HVG Diploma rangsorokban (168 kar) az élen állnak</a:t>
            </a:r>
          </a:p>
          <a:p>
            <a:pPr marL="609600" indent="-609600" eaLnBrk="1" hangingPunct="1"/>
            <a:r>
              <a:rPr lang="hu-HU" altLang="hu-HU" sz="2000" smtClean="0"/>
              <a:t>a </a:t>
            </a:r>
            <a:r>
              <a:rPr lang="hu-HU" altLang="hu-HU" sz="2000" smtClean="0">
                <a:solidFill>
                  <a:schemeClr val="accent1"/>
                </a:solidFill>
              </a:rPr>
              <a:t>diplomás munkanélküliség alacsony</a:t>
            </a:r>
            <a:r>
              <a:rPr lang="hu-HU" altLang="hu-HU" sz="2000" smtClean="0"/>
              <a:t> (pályakezdők 8 %-a) – a bölcsészdiploma az egyik legjobban konvertálható diploma a versenyszférában – általános műveltség, nyitottság, innovációs készség, rugalmasság, jó problémamegoldás.</a:t>
            </a:r>
          </a:p>
          <a:p>
            <a:pPr marL="609600" indent="-609600" eaLnBrk="1" hangingPunct="1"/>
            <a:r>
              <a:rPr lang="hu-HU" altLang="hu-HU" sz="2000" smtClean="0"/>
              <a:t>a bölcsészdiploma kiemelkedő </a:t>
            </a:r>
            <a:r>
              <a:rPr lang="hu-HU" altLang="hu-HU" sz="2000" smtClean="0">
                <a:solidFill>
                  <a:schemeClr val="accent1"/>
                </a:solidFill>
              </a:rPr>
              <a:t>kommunikációs készséget</a:t>
            </a:r>
            <a:r>
              <a:rPr lang="hu-HU" altLang="hu-HU" sz="2000" smtClean="0"/>
              <a:t> és megbízható </a:t>
            </a:r>
            <a:r>
              <a:rPr lang="hu-HU" altLang="hu-HU" sz="2000" smtClean="0">
                <a:solidFill>
                  <a:schemeClr val="accent1"/>
                </a:solidFill>
              </a:rPr>
              <a:t>idegennyelv-tudást </a:t>
            </a:r>
            <a:r>
              <a:rPr lang="hu-HU" altLang="hu-HU" sz="2000" smtClean="0"/>
              <a:t>ad.</a:t>
            </a:r>
          </a:p>
          <a:p>
            <a:pPr marL="609600" indent="-609600" eaLnBrk="1" hangingPunct="1"/>
            <a:r>
              <a:rPr lang="hu-HU" altLang="hu-HU" sz="2000" smtClean="0"/>
              <a:t>a felsőoktatásból való kilépés után 6 hónapon belül el tud helyezkedni a bölcsészek 80%-a.</a:t>
            </a:r>
          </a:p>
          <a:p>
            <a:pPr marL="609600" indent="-609600" eaLnBrk="1" hangingPunct="1">
              <a:buFont typeface="Wingdings" pitchFamily="2" charset="2"/>
              <a:buNone/>
            </a:pPr>
            <a:endParaRPr lang="hu-HU" altLang="hu-HU" sz="2000" smtClean="0"/>
          </a:p>
          <a:p>
            <a:pPr marL="609600" indent="-609600" eaLnBrk="1" hangingPunct="1"/>
            <a:endParaRPr lang="hu-HU" altLang="hu-HU" sz="2000" smtClean="0"/>
          </a:p>
        </p:txBody>
      </p:sp>
      <p:sp>
        <p:nvSpPr>
          <p:cNvPr id="4" name="Dia számának helye 5"/>
          <p:cNvSpPr>
            <a:spLocks noGrp="1"/>
          </p:cNvSpPr>
          <p:nvPr>
            <p:ph type="sldNum" sz="quarter" idx="12"/>
          </p:nvPr>
        </p:nvSpPr>
        <p:spPr/>
        <p:txBody>
          <a:bodyPr/>
          <a:lstStyle/>
          <a:p>
            <a:pPr>
              <a:defRPr/>
            </a:pPr>
            <a:fld id="{236F85C1-4F96-4F46-BB37-16F42D0CCF7B}" type="slidenum">
              <a:rPr lang="hu-HU"/>
              <a:pPr>
                <a:defRPr/>
              </a:pPr>
              <a:t>2</a:t>
            </a:fld>
            <a:endParaRPr lang="hu-HU"/>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ím 1"/>
          <p:cNvSpPr>
            <a:spLocks noGrp="1"/>
          </p:cNvSpPr>
          <p:nvPr>
            <p:ph type="title"/>
          </p:nvPr>
        </p:nvSpPr>
        <p:spPr>
          <a:xfrm>
            <a:off x="684213" y="304800"/>
            <a:ext cx="8280400" cy="1431925"/>
          </a:xfrm>
        </p:spPr>
        <p:txBody>
          <a:bodyPr/>
          <a:lstStyle/>
          <a:p>
            <a:pPr eaLnBrk="1" hangingPunct="1"/>
            <a:r>
              <a:rPr lang="hu-HU" altLang="hu-HU" sz="4400" smtClean="0"/>
              <a:t>Felsőoktatási szakképzések</a:t>
            </a:r>
            <a:br>
              <a:rPr lang="hu-HU" altLang="hu-HU" sz="4400" smtClean="0"/>
            </a:br>
            <a:r>
              <a:rPr lang="hu-HU" altLang="hu-HU" sz="2400" smtClean="0"/>
              <a:t>(2016-ban utoljára!):</a:t>
            </a:r>
          </a:p>
        </p:txBody>
      </p:sp>
      <p:sp>
        <p:nvSpPr>
          <p:cNvPr id="24579" name="Tartalom helye 2"/>
          <p:cNvSpPr>
            <a:spLocks noGrp="1"/>
          </p:cNvSpPr>
          <p:nvPr>
            <p:ph idx="1"/>
          </p:nvPr>
        </p:nvSpPr>
        <p:spPr/>
        <p:txBody>
          <a:bodyPr/>
          <a:lstStyle/>
          <a:p>
            <a:pPr eaLnBrk="1" hangingPunct="1"/>
            <a:r>
              <a:rPr lang="hu-HU" altLang="hu-HU" smtClean="0"/>
              <a:t>Kommunikáció és média</a:t>
            </a:r>
          </a:p>
          <a:p>
            <a:pPr lvl="2" eaLnBrk="1" hangingPunct="1"/>
            <a:r>
              <a:rPr lang="hu-HU" altLang="hu-HU" smtClean="0"/>
              <a:t>kommunikátor</a:t>
            </a:r>
          </a:p>
          <a:p>
            <a:pPr lvl="2" eaLnBrk="1" hangingPunct="1"/>
            <a:r>
              <a:rPr lang="hu-HU" altLang="hu-HU" smtClean="0"/>
              <a:t>moderátor</a:t>
            </a:r>
          </a:p>
          <a:p>
            <a:pPr eaLnBrk="1" hangingPunct="1"/>
            <a:r>
              <a:rPr lang="hu-HU" altLang="hu-HU" smtClean="0"/>
              <a:t>Szociális és ifjúsági munka</a:t>
            </a:r>
          </a:p>
          <a:p>
            <a:pPr lvl="2" eaLnBrk="1" hangingPunct="1"/>
            <a:r>
              <a:rPr lang="hu-HU" altLang="hu-HU" smtClean="0"/>
              <a:t>ifjúság segítő</a:t>
            </a:r>
          </a:p>
          <a:p>
            <a:pPr lvl="2" eaLnBrk="1" hangingPunct="1"/>
            <a:r>
              <a:rPr lang="hu-HU" altLang="hu-HU" smtClean="0"/>
              <a:t>szociális munka</a:t>
            </a:r>
          </a:p>
          <a:p>
            <a:pPr lvl="1" eaLnBrk="1" hangingPunct="1"/>
            <a:r>
              <a:rPr lang="hu-HU" altLang="hu-HU" smtClean="0"/>
              <a:t>felsőfokú szakképzés utódja kicsit másképp</a:t>
            </a:r>
          </a:p>
          <a:p>
            <a:pPr lvl="1" eaLnBrk="1" hangingPunct="1"/>
            <a:r>
              <a:rPr lang="hu-HU" altLang="hu-HU" smtClean="0"/>
              <a:t>nem kell emelt szintű érettségi</a:t>
            </a:r>
          </a:p>
          <a:p>
            <a:pPr lvl="1" eaLnBrk="1" hangingPunct="1"/>
            <a:r>
              <a:rPr lang="hu-HU" altLang="hu-HU" smtClean="0"/>
              <a:t>azonos BA-n kötelező max. 90 kreditet elismerni</a:t>
            </a:r>
          </a:p>
          <a:p>
            <a:pPr lvl="1" eaLnBrk="1" hangingPunct="1"/>
            <a:r>
              <a:rPr lang="hu-HU" altLang="hu-HU" smtClean="0"/>
              <a:t>oklevelet ad, de szakképzettséget nem</a:t>
            </a:r>
          </a:p>
        </p:txBody>
      </p:sp>
      <p:sp>
        <p:nvSpPr>
          <p:cNvPr id="4" name="Dia számának helye 3"/>
          <p:cNvSpPr>
            <a:spLocks noGrp="1"/>
          </p:cNvSpPr>
          <p:nvPr>
            <p:ph type="sldNum" sz="quarter" idx="12"/>
          </p:nvPr>
        </p:nvSpPr>
        <p:spPr/>
        <p:txBody>
          <a:bodyPr/>
          <a:lstStyle/>
          <a:p>
            <a:pPr>
              <a:defRPr/>
            </a:pPr>
            <a:fld id="{E4B85EFE-9E6F-4818-AD79-D3F814A1080F}" type="slidenum">
              <a:rPr lang="hu-HU"/>
              <a:pPr>
                <a:defRPr/>
              </a:pPr>
              <a:t>20</a:t>
            </a:fld>
            <a:endParaRPr lang="hu-HU"/>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hu-HU" altLang="hu-HU" smtClean="0"/>
              <a:t>Állami ösztöndíj</a:t>
            </a:r>
          </a:p>
        </p:txBody>
      </p:sp>
      <p:sp>
        <p:nvSpPr>
          <p:cNvPr id="25603" name="Rectangle 3"/>
          <p:cNvSpPr>
            <a:spLocks noGrp="1" noChangeArrowheads="1"/>
          </p:cNvSpPr>
          <p:nvPr>
            <p:ph idx="1"/>
          </p:nvPr>
        </p:nvSpPr>
        <p:spPr>
          <a:xfrm>
            <a:off x="468313" y="1981200"/>
            <a:ext cx="8175625" cy="4471988"/>
          </a:xfrm>
        </p:spPr>
        <p:txBody>
          <a:bodyPr/>
          <a:lstStyle/>
          <a:p>
            <a:pPr eaLnBrk="1" hangingPunct="1"/>
            <a:r>
              <a:rPr lang="hu-HU" altLang="hu-HU" smtClean="0"/>
              <a:t>Beiratkozáskor a hallgató aláírásával vállalja az állami ösztöndíjas képzés feltételeinek vállalását, pl.:</a:t>
            </a:r>
          </a:p>
          <a:p>
            <a:pPr lvl="1" eaLnBrk="1" hangingPunct="1"/>
            <a:r>
              <a:rPr lang="hu-HU" altLang="hu-HU" smtClean="0"/>
              <a:t>a képzési idő másfélszeresén belül megszerzi az oklevelet, ha nem, az 50%-ot visszafizeti;</a:t>
            </a:r>
          </a:p>
          <a:p>
            <a:pPr lvl="1" eaLnBrk="1" hangingPunct="1"/>
            <a:r>
              <a:rPr lang="hu-HU" altLang="hu-HU" smtClean="0"/>
              <a:t>20 éven belül az ösztöndíjas időtartamot itthon ledolgozza, ha nem, visszafizeti a 100%-ot.</a:t>
            </a:r>
          </a:p>
          <a:p>
            <a:pPr eaLnBrk="1" hangingPunct="1"/>
            <a:r>
              <a:rPr lang="hu-HU" altLang="hu-HU" smtClean="0"/>
              <a:t>Ügyfélkapu regisztráció – kizárólag elektronikus kapcsolattartás az OH-val</a:t>
            </a:r>
          </a:p>
          <a:p>
            <a:pPr lvl="1" eaLnBrk="1" hangingPunct="1">
              <a:buFontTx/>
              <a:buNone/>
            </a:pPr>
            <a:endParaRPr lang="hu-HU" altLang="hu-HU" smtClean="0"/>
          </a:p>
          <a:p>
            <a:pPr lvl="1" eaLnBrk="1" hangingPunct="1"/>
            <a:endParaRPr lang="hu-HU" altLang="hu-HU" smtClean="0"/>
          </a:p>
        </p:txBody>
      </p:sp>
      <p:sp>
        <p:nvSpPr>
          <p:cNvPr id="4" name="Dia számának helye 5"/>
          <p:cNvSpPr>
            <a:spLocks noGrp="1"/>
          </p:cNvSpPr>
          <p:nvPr>
            <p:ph type="sldNum" sz="quarter" idx="12"/>
          </p:nvPr>
        </p:nvSpPr>
        <p:spPr/>
        <p:txBody>
          <a:bodyPr/>
          <a:lstStyle/>
          <a:p>
            <a:pPr>
              <a:defRPr/>
            </a:pPr>
            <a:fld id="{5385547F-ED0B-476D-A4A3-2D7F3C37FA22}" type="slidenum">
              <a:rPr lang="hu-HU"/>
              <a:pPr>
                <a:defRPr/>
              </a:pPr>
              <a:t>21</a:t>
            </a:fld>
            <a:endParaRPr lang="hu-HU"/>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827088" y="304800"/>
            <a:ext cx="8208962" cy="963613"/>
          </a:xfrm>
        </p:spPr>
        <p:txBody>
          <a:bodyPr/>
          <a:lstStyle/>
          <a:p>
            <a:pPr eaLnBrk="1" hangingPunct="1"/>
            <a:r>
              <a:rPr lang="hu-HU" altLang="hu-HU" sz="3200" smtClean="0"/>
              <a:t>Mennyit kell fizetni a tanulmányokért?</a:t>
            </a:r>
          </a:p>
        </p:txBody>
      </p:sp>
      <p:sp>
        <p:nvSpPr>
          <p:cNvPr id="26627" name="Rectangle 3"/>
          <p:cNvSpPr>
            <a:spLocks noGrp="1" noChangeArrowheads="1"/>
          </p:cNvSpPr>
          <p:nvPr>
            <p:ph idx="1"/>
          </p:nvPr>
        </p:nvSpPr>
        <p:spPr>
          <a:xfrm>
            <a:off x="457200" y="1341438"/>
            <a:ext cx="8229600" cy="5111750"/>
          </a:xfrm>
        </p:spPr>
        <p:txBody>
          <a:bodyPr/>
          <a:lstStyle/>
          <a:p>
            <a:pPr marL="609600" indent="-609600" eaLnBrk="1" hangingPunct="1">
              <a:lnSpc>
                <a:spcPct val="90000"/>
              </a:lnSpc>
              <a:buFont typeface="Wingdings" pitchFamily="2" charset="2"/>
              <a:buNone/>
              <a:defRPr/>
            </a:pPr>
            <a:r>
              <a:rPr lang="hu-HU" sz="2400" dirty="0" smtClean="0">
                <a:solidFill>
                  <a:srgbClr val="00B0F0"/>
                </a:solidFill>
              </a:rPr>
              <a:t>Államilag támogatott oktatás:</a:t>
            </a:r>
          </a:p>
          <a:p>
            <a:pPr marL="609600" indent="-609600" eaLnBrk="1" hangingPunct="1">
              <a:lnSpc>
                <a:spcPct val="90000"/>
              </a:lnSpc>
              <a:buFont typeface="Wingdings" pitchFamily="2" charset="2"/>
              <a:buNone/>
              <a:defRPr/>
            </a:pPr>
            <a:r>
              <a:rPr lang="hu-HU" sz="2400" dirty="0" smtClean="0"/>
              <a:t>2015A felvételi eljárásban az állami ösztöndíjasok aránya:</a:t>
            </a:r>
          </a:p>
          <a:p>
            <a:pPr marL="609600" indent="-609600" eaLnBrk="1" hangingPunct="1">
              <a:lnSpc>
                <a:spcPct val="90000"/>
              </a:lnSpc>
              <a:buFont typeface="Wingdings" pitchFamily="2" charset="2"/>
              <a:buNone/>
              <a:defRPr/>
            </a:pPr>
            <a:r>
              <a:rPr lang="hu-HU" sz="2400" dirty="0"/>
              <a:t>	</a:t>
            </a:r>
            <a:r>
              <a:rPr lang="hu-HU" sz="2000" dirty="0" err="1" smtClean="0"/>
              <a:t>BA-ra</a:t>
            </a:r>
            <a:r>
              <a:rPr lang="hu-HU" sz="2000" dirty="0" smtClean="0"/>
              <a:t> felvettek 90% </a:t>
            </a:r>
          </a:p>
          <a:p>
            <a:pPr marL="609600" indent="-609600" eaLnBrk="1" hangingPunct="1">
              <a:lnSpc>
                <a:spcPct val="90000"/>
              </a:lnSpc>
              <a:buFont typeface="Wingdings" pitchFamily="2" charset="2"/>
              <a:buNone/>
              <a:defRPr/>
            </a:pPr>
            <a:r>
              <a:rPr lang="hu-HU" sz="2000" dirty="0"/>
              <a:t>	</a:t>
            </a:r>
            <a:r>
              <a:rPr lang="hu-HU" sz="2000" dirty="0" err="1" smtClean="0"/>
              <a:t>OMA-ra</a:t>
            </a:r>
            <a:r>
              <a:rPr lang="hu-HU" sz="2000" dirty="0" smtClean="0"/>
              <a:t> felvettek 99,9%</a:t>
            </a:r>
          </a:p>
          <a:p>
            <a:pPr marL="609600" indent="-609600" eaLnBrk="1" hangingPunct="1">
              <a:lnSpc>
                <a:spcPct val="90000"/>
              </a:lnSpc>
              <a:buFont typeface="Wingdings" pitchFamily="2" charset="2"/>
              <a:buNone/>
              <a:defRPr/>
            </a:pPr>
            <a:r>
              <a:rPr lang="hu-HU" sz="2000" dirty="0"/>
              <a:t>	</a:t>
            </a:r>
            <a:r>
              <a:rPr lang="hu-HU" sz="2000" dirty="0" err="1" smtClean="0"/>
              <a:t>FOSZK-ra</a:t>
            </a:r>
            <a:r>
              <a:rPr lang="hu-HU" sz="2000" dirty="0" smtClean="0"/>
              <a:t> felvettek 100</a:t>
            </a:r>
            <a:r>
              <a:rPr lang="hu-HU" sz="2400" dirty="0" smtClean="0"/>
              <a:t>%</a:t>
            </a:r>
          </a:p>
          <a:p>
            <a:pPr marL="609600" indent="-609600" eaLnBrk="1" hangingPunct="1">
              <a:lnSpc>
                <a:spcPct val="90000"/>
              </a:lnSpc>
              <a:buFont typeface="Wingdings" pitchFamily="2" charset="2"/>
              <a:buNone/>
              <a:defRPr/>
            </a:pPr>
            <a:r>
              <a:rPr lang="hu-HU" sz="2400" dirty="0" smtClean="0"/>
              <a:t>De! tanulmányi eredmény alapján van mozgás állami ösztöndíjas és önköltséges finanszírozási formák között!</a:t>
            </a:r>
          </a:p>
          <a:p>
            <a:pPr marL="609600" indent="-609600" eaLnBrk="1" hangingPunct="1">
              <a:lnSpc>
                <a:spcPct val="90000"/>
              </a:lnSpc>
              <a:buFont typeface="Wingdings" pitchFamily="2" charset="2"/>
              <a:buNone/>
              <a:defRPr/>
            </a:pPr>
            <a:r>
              <a:rPr lang="hu-HU" sz="2400" dirty="0" smtClean="0">
                <a:solidFill>
                  <a:srgbClr val="00B0F0"/>
                </a:solidFill>
              </a:rPr>
              <a:t>Önköltséges oktatás:</a:t>
            </a:r>
          </a:p>
          <a:p>
            <a:pPr eaLnBrk="1" hangingPunct="1">
              <a:lnSpc>
                <a:spcPct val="90000"/>
              </a:lnSpc>
              <a:defRPr/>
            </a:pPr>
            <a:r>
              <a:rPr lang="hu-HU" sz="2400" dirty="0" smtClean="0"/>
              <a:t>BA: 180.000 Ft/félév </a:t>
            </a:r>
          </a:p>
          <a:p>
            <a:pPr marL="609600" indent="-609600" eaLnBrk="1" hangingPunct="1">
              <a:lnSpc>
                <a:spcPct val="90000"/>
              </a:lnSpc>
              <a:buFont typeface="Wingdings" pitchFamily="2" charset="2"/>
              <a:buNone/>
              <a:defRPr/>
            </a:pPr>
            <a:r>
              <a:rPr lang="hu-HU" sz="2400" dirty="0"/>
              <a:t>	</a:t>
            </a:r>
            <a:r>
              <a:rPr lang="hu-HU" sz="2000" dirty="0" smtClean="0"/>
              <a:t>kivétel: szociális munka: 172.500 Ft/félév </a:t>
            </a:r>
          </a:p>
          <a:p>
            <a:pPr marL="609600" indent="-609600" eaLnBrk="1" hangingPunct="1">
              <a:lnSpc>
                <a:spcPct val="90000"/>
              </a:lnSpc>
              <a:buFont typeface="Wingdings" pitchFamily="2" charset="2"/>
              <a:buNone/>
              <a:defRPr/>
            </a:pPr>
            <a:r>
              <a:rPr lang="hu-HU" sz="2000" dirty="0"/>
              <a:t>	</a:t>
            </a:r>
            <a:r>
              <a:rPr lang="hu-HU" sz="2000" dirty="0" smtClean="0"/>
              <a:t>	         pszichológia:    253.000 Ft/félév </a:t>
            </a:r>
          </a:p>
          <a:p>
            <a:pPr eaLnBrk="1" hangingPunct="1">
              <a:lnSpc>
                <a:spcPct val="90000"/>
              </a:lnSpc>
              <a:defRPr/>
            </a:pPr>
            <a:r>
              <a:rPr lang="hu-HU" sz="2400" dirty="0" smtClean="0"/>
              <a:t>osztatlan tanárképzés: 300.000 Ft/félév</a:t>
            </a:r>
          </a:p>
          <a:p>
            <a:pPr eaLnBrk="1" hangingPunct="1">
              <a:lnSpc>
                <a:spcPct val="90000"/>
              </a:lnSpc>
              <a:defRPr/>
            </a:pPr>
            <a:r>
              <a:rPr lang="hu-HU" sz="2400" dirty="0" smtClean="0"/>
              <a:t>FOSZK: 150.000 Ft/félév</a:t>
            </a:r>
          </a:p>
          <a:p>
            <a:pPr marL="609600" indent="-609600" eaLnBrk="1" hangingPunct="1">
              <a:lnSpc>
                <a:spcPct val="90000"/>
              </a:lnSpc>
              <a:buFont typeface="Wingdings" pitchFamily="2" charset="2"/>
              <a:buNone/>
              <a:defRPr/>
            </a:pPr>
            <a:endParaRPr lang="hu-HU" sz="2400" dirty="0" smtClean="0"/>
          </a:p>
          <a:p>
            <a:pPr marL="609600" indent="-609600" eaLnBrk="1" hangingPunct="1">
              <a:lnSpc>
                <a:spcPct val="90000"/>
              </a:lnSpc>
              <a:buFont typeface="Wingdings" pitchFamily="2" charset="2"/>
              <a:buNone/>
              <a:defRPr/>
            </a:pPr>
            <a:endParaRPr lang="hu-HU" sz="2400" dirty="0" smtClean="0"/>
          </a:p>
        </p:txBody>
      </p:sp>
      <p:sp>
        <p:nvSpPr>
          <p:cNvPr id="4" name="Dia számának helye 5"/>
          <p:cNvSpPr>
            <a:spLocks noGrp="1"/>
          </p:cNvSpPr>
          <p:nvPr>
            <p:ph type="sldNum" sz="quarter" idx="12"/>
          </p:nvPr>
        </p:nvSpPr>
        <p:spPr/>
        <p:txBody>
          <a:bodyPr/>
          <a:lstStyle/>
          <a:p>
            <a:pPr>
              <a:defRPr/>
            </a:pPr>
            <a:fld id="{534C89C9-14AB-4FBA-B429-F004E0D2B7F0}" type="slidenum">
              <a:rPr lang="hu-HU"/>
              <a:pPr>
                <a:defRPr/>
              </a:pPr>
              <a:t>22</a:t>
            </a:fld>
            <a:endParaRPr lang="hu-HU"/>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ím 1"/>
          <p:cNvSpPr>
            <a:spLocks noGrp="1"/>
          </p:cNvSpPr>
          <p:nvPr>
            <p:ph type="title"/>
          </p:nvPr>
        </p:nvSpPr>
        <p:spPr>
          <a:xfrm>
            <a:off x="428625" y="357188"/>
            <a:ext cx="8229600" cy="1143000"/>
          </a:xfrm>
        </p:spPr>
        <p:txBody>
          <a:bodyPr/>
          <a:lstStyle/>
          <a:p>
            <a:r>
              <a:rPr lang="hu-HU" altLang="hu-HU" smtClean="0"/>
              <a:t>ANA ponthatárok 2015-ben</a:t>
            </a:r>
          </a:p>
        </p:txBody>
      </p:sp>
      <p:sp>
        <p:nvSpPr>
          <p:cNvPr id="27651" name="Tartalom helye 2"/>
          <p:cNvSpPr>
            <a:spLocks noGrp="1"/>
          </p:cNvSpPr>
          <p:nvPr>
            <p:ph idx="1"/>
          </p:nvPr>
        </p:nvSpPr>
        <p:spPr>
          <a:xfrm>
            <a:off x="214313" y="1571625"/>
            <a:ext cx="8929687" cy="5286375"/>
          </a:xfrm>
        </p:spPr>
        <p:txBody>
          <a:bodyPr/>
          <a:lstStyle/>
          <a:p>
            <a:r>
              <a:rPr lang="hu-HU" altLang="hu-HU" sz="2000" smtClean="0"/>
              <a:t>Az emberi erőforrások minisztere a nemzeti felsőoktatásról szóló törvény 46. § (4) bekezdése alapján egyes alapképzési, valamint osztatlan mesterképzési szakok esetében a magyar </a:t>
            </a:r>
            <a:r>
              <a:rPr lang="hu-HU" altLang="hu-HU" sz="2000" b="1" smtClean="0"/>
              <a:t>állami ösztöndíjas képzésre történő felvételhez szükséges </a:t>
            </a:r>
            <a:r>
              <a:rPr lang="hu-HU" altLang="hu-HU" sz="2000" smtClean="0"/>
              <a:t>követelményt (minimumpontszám) alábbiak szerint határozta meg azzal, hogy a ponthatár – jellemzően a szakos kapacitás okán – a megadott pontszám-követelménytől eltérhet:</a:t>
            </a:r>
          </a:p>
          <a:p>
            <a:pPr lvl="1"/>
            <a:r>
              <a:rPr lang="hu-HU" altLang="hu-HU" smtClean="0"/>
              <a:t>andragógia – 430 pont</a:t>
            </a:r>
          </a:p>
          <a:p>
            <a:pPr lvl="1"/>
            <a:r>
              <a:rPr lang="hu-HU" altLang="hu-HU" smtClean="0"/>
              <a:t>anglisztika, magyar, szabad bölcsészet, történelem – 310 pont</a:t>
            </a:r>
          </a:p>
          <a:p>
            <a:pPr lvl="1"/>
            <a:r>
              <a:rPr lang="hu-HU" altLang="hu-HU" smtClean="0"/>
              <a:t>kommunikáció- és médiatudomány – 455 pont</a:t>
            </a:r>
          </a:p>
          <a:p>
            <a:pPr lvl="1"/>
            <a:r>
              <a:rPr lang="hu-HU" altLang="hu-HU" smtClean="0"/>
              <a:t>politológia, szociológia – 300 pont</a:t>
            </a:r>
          </a:p>
          <a:p>
            <a:pPr lvl="1"/>
            <a:r>
              <a:rPr lang="hu-HU" altLang="hu-HU" smtClean="0"/>
              <a:t>pszichológia – 420 pont</a:t>
            </a:r>
          </a:p>
          <a:p>
            <a:pPr lvl="1"/>
            <a:r>
              <a:rPr lang="hu-HU" altLang="hu-HU" smtClean="0"/>
              <a:t>osztatlan tanárszakok – 305 pont</a:t>
            </a:r>
          </a:p>
          <a:p>
            <a:pPr lvl="1"/>
            <a:endParaRPr lang="hu-HU" altLang="hu-HU" smtClean="0"/>
          </a:p>
          <a:p>
            <a:endParaRPr lang="hu-HU" altLang="hu-HU" smtClean="0"/>
          </a:p>
        </p:txBody>
      </p:sp>
      <p:sp>
        <p:nvSpPr>
          <p:cNvPr id="4" name="Dia számának helye 3"/>
          <p:cNvSpPr>
            <a:spLocks noGrp="1"/>
          </p:cNvSpPr>
          <p:nvPr>
            <p:ph type="sldNum" sz="quarter" idx="12"/>
          </p:nvPr>
        </p:nvSpPr>
        <p:spPr/>
        <p:txBody>
          <a:bodyPr/>
          <a:lstStyle/>
          <a:p>
            <a:pPr>
              <a:defRPr/>
            </a:pPr>
            <a:fld id="{9CE3FC16-9AEE-45FE-BA2C-8B50564EF006}" type="slidenum">
              <a:rPr lang="hu-HU" smtClean="0"/>
              <a:pPr>
                <a:defRPr/>
              </a:pPr>
              <a:t>23</a:t>
            </a:fld>
            <a:endParaRPr lang="hu-HU"/>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704850"/>
            <a:ext cx="8229600" cy="866775"/>
          </a:xfrm>
          <a:noFill/>
        </p:spPr>
        <p:txBody>
          <a:bodyPr/>
          <a:lstStyle/>
          <a:p>
            <a:pPr eaLnBrk="1" hangingPunct="1"/>
            <a:r>
              <a:rPr lang="hu-HU" altLang="hu-HU" smtClean="0"/>
              <a:t>Felvételi változások</a:t>
            </a:r>
          </a:p>
        </p:txBody>
      </p:sp>
      <p:sp>
        <p:nvSpPr>
          <p:cNvPr id="28675" name="Rectangle 3"/>
          <p:cNvSpPr>
            <a:spLocks noGrp="1" noChangeArrowheads="1"/>
          </p:cNvSpPr>
          <p:nvPr>
            <p:ph idx="1"/>
          </p:nvPr>
        </p:nvSpPr>
        <p:spPr>
          <a:xfrm>
            <a:off x="468313" y="1773238"/>
            <a:ext cx="8424862" cy="4824412"/>
          </a:xfrm>
        </p:spPr>
        <p:txBody>
          <a:bodyPr/>
          <a:lstStyle/>
          <a:p>
            <a:pPr eaLnBrk="1" hangingPunct="1"/>
            <a:r>
              <a:rPr lang="hu-HU" altLang="hu-HU" sz="2400" smtClean="0"/>
              <a:t>Csak E-felvételi van (ügyfélkapu regisztráció kell – ödi miatt is)</a:t>
            </a:r>
          </a:p>
          <a:p>
            <a:pPr eaLnBrk="1" hangingPunct="1"/>
            <a:r>
              <a:rPr lang="hu-HU" altLang="hu-HU" sz="2400" smtClean="0"/>
              <a:t>Nem lesz alapdíj(?), de 4., 5. jelentkezés után lesz – kiderül az FFT-ből</a:t>
            </a:r>
          </a:p>
          <a:p>
            <a:pPr eaLnBrk="1" hangingPunct="1"/>
            <a:r>
              <a:rPr lang="hu-HU" altLang="hu-HU" sz="2400" smtClean="0"/>
              <a:t>A honlapon nincs szétválasztva az érettségizetteknek és a diplomásoknak szóló képzések rész (2 külön kötet volt)</a:t>
            </a:r>
          </a:p>
          <a:p>
            <a:pPr eaLnBrk="1" hangingPunct="1"/>
            <a:r>
              <a:rPr lang="hu-HU" altLang="hu-HU" sz="2400" smtClean="0"/>
              <a:t>Nincs papír alapú jelentkezési lap, csekkes befizetés, csak E-felvételi – az eljárás nyomon követése is elektronikus úton lehetséges</a:t>
            </a:r>
          </a:p>
          <a:p>
            <a:pPr eaLnBrk="1" hangingPunct="1"/>
            <a:r>
              <a:rPr lang="hu-HU" altLang="hu-HU" sz="2400" smtClean="0"/>
              <a:t>Minimum ponthatár 280 pont, FOSZK esetén </a:t>
            </a:r>
            <a:r>
              <a:rPr lang="hu-HU" altLang="hu-HU" sz="2800" smtClean="0"/>
              <a:t>240 pont </a:t>
            </a:r>
            <a:r>
              <a:rPr lang="hu-HU" altLang="hu-HU" sz="2400" smtClean="0"/>
              <a:t>(marad a tavalyi!)</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704850"/>
            <a:ext cx="8229600" cy="1509713"/>
          </a:xfrm>
          <a:noFill/>
        </p:spPr>
        <p:txBody>
          <a:bodyPr/>
          <a:lstStyle/>
          <a:p>
            <a:pPr eaLnBrk="1" hangingPunct="1"/>
            <a:r>
              <a:rPr lang="hu-HU" altLang="hu-HU" smtClean="0"/>
              <a:t>Legfontosabb határidők</a:t>
            </a:r>
            <a:endParaRPr lang="hu-HU" altLang="hu-HU" sz="4000" smtClean="0"/>
          </a:p>
        </p:txBody>
      </p:sp>
      <p:sp>
        <p:nvSpPr>
          <p:cNvPr id="29699" name="Rectangle 3"/>
          <p:cNvSpPr>
            <a:spLocks noGrp="1" noChangeArrowheads="1"/>
          </p:cNvSpPr>
          <p:nvPr>
            <p:ph idx="1"/>
          </p:nvPr>
        </p:nvSpPr>
        <p:spPr>
          <a:xfrm>
            <a:off x="457200" y="2643188"/>
            <a:ext cx="8229600" cy="3681412"/>
          </a:xfrm>
        </p:spPr>
        <p:txBody>
          <a:bodyPr/>
          <a:lstStyle/>
          <a:p>
            <a:pPr eaLnBrk="1" hangingPunct="1"/>
            <a:r>
              <a:rPr lang="hu-HU" altLang="hu-HU" smtClean="0">
                <a:solidFill>
                  <a:srgbClr val="FF0000"/>
                </a:solidFill>
              </a:rPr>
              <a:t>február 15. </a:t>
            </a:r>
            <a:r>
              <a:rPr lang="hu-HU" altLang="hu-HU" smtClean="0"/>
              <a:t>– jelentkezési határidő és fizetési határidő</a:t>
            </a:r>
          </a:p>
          <a:p>
            <a:pPr eaLnBrk="1" hangingPunct="1"/>
            <a:r>
              <a:rPr lang="hu-HU" altLang="hu-HU" smtClean="0">
                <a:solidFill>
                  <a:schemeClr val="accent1"/>
                </a:solidFill>
              </a:rPr>
              <a:t>február 23.</a:t>
            </a:r>
            <a:r>
              <a:rPr lang="hu-HU" altLang="hu-HU" smtClean="0"/>
              <a:t> – hitelesítési határidő</a:t>
            </a:r>
          </a:p>
          <a:p>
            <a:pPr eaLnBrk="1" hangingPunct="1"/>
            <a:r>
              <a:rPr lang="hu-HU" altLang="hu-HU" smtClean="0">
                <a:solidFill>
                  <a:srgbClr val="FF0000"/>
                </a:solidFill>
              </a:rPr>
              <a:t>július 12.</a:t>
            </a:r>
            <a:r>
              <a:rPr lang="hu-HU" altLang="hu-HU" smtClean="0"/>
              <a:t> – dokumentum pótlás végső határideje</a:t>
            </a:r>
          </a:p>
          <a:p>
            <a:pPr eaLnBrk="1" hangingPunct="1"/>
            <a:r>
              <a:rPr lang="hu-HU" altLang="hu-HU" smtClean="0">
                <a:solidFill>
                  <a:schemeClr val="accent1"/>
                </a:solidFill>
              </a:rPr>
              <a:t>július 26.</a:t>
            </a:r>
            <a:r>
              <a:rPr lang="hu-HU" altLang="hu-HU" smtClean="0"/>
              <a:t> – vonalhúzás </a:t>
            </a:r>
          </a:p>
          <a:p>
            <a:pPr eaLnBrk="1" hangingPunct="1"/>
            <a:r>
              <a:rPr lang="hu-HU" altLang="hu-HU" smtClean="0">
                <a:solidFill>
                  <a:schemeClr val="accent1"/>
                </a:solidFill>
              </a:rPr>
              <a:t>augusztus 5.</a:t>
            </a:r>
            <a:r>
              <a:rPr lang="hu-HU" altLang="hu-HU" smtClean="0"/>
              <a:t> – besorolási döntés </a:t>
            </a:r>
          </a:p>
          <a:p>
            <a:pPr eaLnBrk="1" hangingPunct="1"/>
            <a:r>
              <a:rPr lang="hu-HU" altLang="hu-HU" smtClean="0">
                <a:solidFill>
                  <a:schemeClr val="accent1"/>
                </a:solidFill>
              </a:rPr>
              <a:t>augusztus 20.</a:t>
            </a:r>
            <a:r>
              <a:rPr lang="hu-HU" altLang="hu-HU" smtClean="0"/>
              <a:t> - jogorvoslat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title"/>
          </p:nvPr>
        </p:nvSpPr>
        <p:spPr/>
        <p:txBody>
          <a:bodyPr/>
          <a:lstStyle/>
          <a:p>
            <a:pPr eaLnBrk="1" hangingPunct="1"/>
            <a:r>
              <a:rPr lang="hu-HU" altLang="hu-HU" smtClean="0"/>
              <a:t>Információk elérhetősége</a:t>
            </a:r>
          </a:p>
        </p:txBody>
      </p:sp>
      <p:sp>
        <p:nvSpPr>
          <p:cNvPr id="30723" name="Rectangle 5"/>
          <p:cNvSpPr>
            <a:spLocks noGrp="1" noChangeArrowheads="1"/>
          </p:cNvSpPr>
          <p:nvPr>
            <p:ph type="body" sz="half" idx="1"/>
          </p:nvPr>
        </p:nvSpPr>
        <p:spPr>
          <a:xfrm>
            <a:off x="395288" y="1981200"/>
            <a:ext cx="3889375" cy="4114800"/>
          </a:xfrm>
        </p:spPr>
        <p:txBody>
          <a:bodyPr/>
          <a:lstStyle/>
          <a:p>
            <a:pPr eaLnBrk="1" hangingPunct="1"/>
            <a:r>
              <a:rPr lang="hu-HU" altLang="hu-HU" sz="2800" smtClean="0">
                <a:solidFill>
                  <a:schemeClr val="accent1"/>
                </a:solidFill>
              </a:rPr>
              <a:t>www.felvi.hu</a:t>
            </a:r>
            <a:endParaRPr lang="hu-HU" altLang="hu-HU" sz="2800" smtClean="0"/>
          </a:p>
          <a:p>
            <a:pPr eaLnBrk="1" hangingPunct="1"/>
            <a:r>
              <a:rPr lang="hu-HU" altLang="hu-HU" sz="2800" smtClean="0">
                <a:solidFill>
                  <a:schemeClr val="accent1"/>
                </a:solidFill>
              </a:rPr>
              <a:t>btk.unideb.hu</a:t>
            </a:r>
          </a:p>
          <a:p>
            <a:pPr eaLnBrk="1" hangingPunct="1">
              <a:buFont typeface="Wingdings" pitchFamily="2" charset="2"/>
              <a:buNone/>
            </a:pPr>
            <a:endParaRPr lang="hu-HU" altLang="hu-HU" sz="2800" smtClean="0">
              <a:solidFill>
                <a:schemeClr val="accent1"/>
              </a:solidFill>
            </a:endParaRPr>
          </a:p>
          <a:p>
            <a:pPr eaLnBrk="1" hangingPunct="1"/>
            <a:endParaRPr lang="hu-HU" altLang="hu-HU" sz="2800" smtClean="0">
              <a:solidFill>
                <a:schemeClr val="accent1"/>
              </a:solidFill>
            </a:endParaRPr>
          </a:p>
          <a:p>
            <a:pPr eaLnBrk="1" hangingPunct="1">
              <a:buFont typeface="Wingdings" pitchFamily="2" charset="2"/>
              <a:buNone/>
            </a:pPr>
            <a:r>
              <a:rPr lang="hu-HU" altLang="hu-HU" sz="2800" smtClean="0">
                <a:solidFill>
                  <a:schemeClr val="accent1"/>
                </a:solidFill>
              </a:rPr>
              <a:t>Köszönöm a</a:t>
            </a:r>
          </a:p>
          <a:p>
            <a:pPr eaLnBrk="1" hangingPunct="1">
              <a:buFont typeface="Wingdings" pitchFamily="2" charset="2"/>
              <a:buNone/>
            </a:pPr>
            <a:r>
              <a:rPr lang="hu-HU" altLang="hu-HU" sz="2800" smtClean="0">
                <a:solidFill>
                  <a:schemeClr val="accent1"/>
                </a:solidFill>
              </a:rPr>
              <a:t>figyelmüket!</a:t>
            </a:r>
          </a:p>
          <a:p>
            <a:pPr eaLnBrk="1" hangingPunct="1"/>
            <a:endParaRPr lang="hu-HU" altLang="hu-HU" sz="2800" smtClean="0"/>
          </a:p>
          <a:p>
            <a:pPr eaLnBrk="1" hangingPunct="1">
              <a:buFont typeface="Wingdings" pitchFamily="2" charset="2"/>
              <a:buNone/>
            </a:pPr>
            <a:endParaRPr lang="hu-HU" altLang="hu-HU" sz="2800" smtClean="0"/>
          </a:p>
        </p:txBody>
      </p:sp>
      <p:pic>
        <p:nvPicPr>
          <p:cNvPr id="30724" name="Picture 6"/>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356100" y="1981200"/>
            <a:ext cx="4464050" cy="3689350"/>
          </a:xfrm>
        </p:spPr>
      </p:pic>
      <p:sp>
        <p:nvSpPr>
          <p:cNvPr id="5" name="Dia számának helye 6"/>
          <p:cNvSpPr>
            <a:spLocks noGrp="1"/>
          </p:cNvSpPr>
          <p:nvPr>
            <p:ph type="sldNum" sz="quarter" idx="12"/>
          </p:nvPr>
        </p:nvSpPr>
        <p:spPr/>
        <p:txBody>
          <a:bodyPr/>
          <a:lstStyle/>
          <a:p>
            <a:pPr>
              <a:defRPr/>
            </a:pPr>
            <a:fld id="{CB0B2914-60C1-4165-9C32-686556399CE8}" type="slidenum">
              <a:rPr lang="hu-HU"/>
              <a:pPr>
                <a:defRPr/>
              </a:pPr>
              <a:t>26</a:t>
            </a:fld>
            <a:endParaRPr lang="hu-HU"/>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sz="quarter"/>
          </p:nvPr>
        </p:nvSpPr>
        <p:spPr>
          <a:xfrm>
            <a:off x="684213" y="188913"/>
            <a:ext cx="8459787" cy="1052512"/>
          </a:xfrm>
        </p:spPr>
        <p:txBody>
          <a:bodyPr/>
          <a:lstStyle/>
          <a:p>
            <a:pPr eaLnBrk="1" hangingPunct="1"/>
            <a:r>
              <a:rPr lang="hu-HU" altLang="hu-HU" sz="4000" smtClean="0"/>
              <a:t>Miért? Mert az egyik legszebb…</a:t>
            </a:r>
          </a:p>
        </p:txBody>
      </p:sp>
      <p:pic>
        <p:nvPicPr>
          <p:cNvPr id="7171" name="Picture 13" descr="btk1"/>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a:xfrm>
            <a:off x="5000625" y="3959225"/>
            <a:ext cx="3838575" cy="2541588"/>
          </a:xfrm>
          <a:noFill/>
        </p:spPr>
      </p:pic>
      <p:sp>
        <p:nvSpPr>
          <p:cNvPr id="7" name="Dia számának helye 8"/>
          <p:cNvSpPr>
            <a:spLocks noGrp="1"/>
          </p:cNvSpPr>
          <p:nvPr>
            <p:ph type="sldNum" sz="quarter" idx="12"/>
          </p:nvPr>
        </p:nvSpPr>
        <p:spPr/>
        <p:txBody>
          <a:bodyPr/>
          <a:lstStyle/>
          <a:p>
            <a:pPr>
              <a:defRPr/>
            </a:pPr>
            <a:fld id="{2B4689B5-3911-4085-9D83-E77E165E6130}" type="slidenum">
              <a:rPr lang="hu-HU"/>
              <a:pPr>
                <a:defRPr/>
              </a:pPr>
              <a:t>3</a:t>
            </a:fld>
            <a:endParaRPr lang="hu-HU"/>
          </a:p>
        </p:txBody>
      </p:sp>
      <p:pic>
        <p:nvPicPr>
          <p:cNvPr id="7173" name="Tartalom helye 16" descr="BTK_diplomaoszto_2014nyar.JPG"/>
          <p:cNvPicPr>
            <a:picLocks noGrp="1" noChangeAspect="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428625" y="3930650"/>
            <a:ext cx="4192588" cy="2784475"/>
          </a:xfrm>
        </p:spPr>
      </p:pic>
      <p:pic>
        <p:nvPicPr>
          <p:cNvPr id="7174" name="Tartalom helye 13" descr="foepulet.jpg"/>
          <p:cNvPicPr>
            <a:picLocks noGrp="1" noChangeAspect="1"/>
          </p:cNvPicPr>
          <p:nvPr>
            <p:ph sz="quarter" idx="1"/>
          </p:nvPr>
        </p:nvPicPr>
        <p:blipFill>
          <a:blip r:embed="rId4">
            <a:extLst>
              <a:ext uri="{28A0092B-C50C-407E-A947-70E740481C1C}">
                <a14:useLocalDpi xmlns:a14="http://schemas.microsoft.com/office/drawing/2010/main" val="0"/>
              </a:ext>
            </a:extLst>
          </a:blip>
          <a:srcRect/>
          <a:stretch>
            <a:fillRect/>
          </a:stretch>
        </p:blipFill>
        <p:spPr>
          <a:xfrm>
            <a:off x="357188" y="1314450"/>
            <a:ext cx="4437062" cy="2400300"/>
          </a:xfrm>
        </p:spPr>
      </p:pic>
      <p:pic>
        <p:nvPicPr>
          <p:cNvPr id="7175" name="Tartalom helye 15" descr="belsoter.jpg"/>
          <p:cNvPicPr>
            <a:picLocks noGrp="1" noChangeAspect="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5072063" y="1323975"/>
            <a:ext cx="3800475" cy="253365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900113" y="188913"/>
            <a:ext cx="7543800" cy="1168400"/>
          </a:xfrm>
        </p:spPr>
        <p:txBody>
          <a:bodyPr/>
          <a:lstStyle/>
          <a:p>
            <a:pPr eaLnBrk="1" hangingPunct="1"/>
            <a:r>
              <a:rPr lang="hu-HU" altLang="hu-HU" smtClean="0"/>
              <a:t>az egyik legjobb…</a:t>
            </a:r>
          </a:p>
        </p:txBody>
      </p:sp>
      <p:pic>
        <p:nvPicPr>
          <p:cNvPr id="8195" name="Picture 6" descr="HVG_kulonszam"/>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28625" y="2928938"/>
            <a:ext cx="2643188" cy="3702050"/>
          </a:xfrm>
          <a:noFill/>
        </p:spPr>
      </p:pic>
      <p:pic>
        <p:nvPicPr>
          <p:cNvPr id="8196" name="Picture 7" descr="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785813" y="1357313"/>
            <a:ext cx="2643187" cy="3595687"/>
          </a:xfrm>
          <a:noFill/>
        </p:spPr>
      </p:pic>
      <p:sp>
        <p:nvSpPr>
          <p:cNvPr id="7" name="Dia számának helye 6"/>
          <p:cNvSpPr>
            <a:spLocks noGrp="1"/>
          </p:cNvSpPr>
          <p:nvPr>
            <p:ph type="sldNum" sz="quarter" idx="12"/>
          </p:nvPr>
        </p:nvSpPr>
        <p:spPr/>
        <p:txBody>
          <a:bodyPr/>
          <a:lstStyle/>
          <a:p>
            <a:pPr>
              <a:defRPr/>
            </a:pPr>
            <a:fld id="{402D70EA-7EA3-484F-8C6C-9806C86C247C}" type="slidenum">
              <a:rPr lang="hu-HU"/>
              <a:pPr>
                <a:defRPr/>
              </a:pPr>
              <a:t>4</a:t>
            </a:fld>
            <a:endParaRPr lang="hu-HU"/>
          </a:p>
        </p:txBody>
      </p:sp>
      <p:sp>
        <p:nvSpPr>
          <p:cNvPr id="8198" name="Text Box 8"/>
          <p:cNvSpPr txBox="1">
            <a:spLocks noChangeArrowheads="1"/>
          </p:cNvSpPr>
          <p:nvPr/>
        </p:nvSpPr>
        <p:spPr bwMode="auto">
          <a:xfrm>
            <a:off x="6588125" y="2276475"/>
            <a:ext cx="2305050" cy="438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hu-HU" altLang="hu-HU"/>
              <a:t>Az ország több mint 160 kara közül összesített rangsorban az első 7 helyezés valamelyikén áll.</a:t>
            </a:r>
          </a:p>
          <a:p>
            <a:pPr eaLnBrk="1" hangingPunct="1">
              <a:spcBef>
                <a:spcPct val="50000"/>
              </a:spcBef>
              <a:buFontTx/>
              <a:buChar char="-"/>
            </a:pPr>
            <a:endParaRPr lang="hu-HU" altLang="hu-HU"/>
          </a:p>
          <a:p>
            <a:pPr eaLnBrk="1" hangingPunct="1">
              <a:spcBef>
                <a:spcPct val="50000"/>
              </a:spcBef>
            </a:pPr>
            <a:r>
              <a:rPr lang="hu-HU" altLang="hu-HU"/>
              <a:t>A bölcsész karok között a 2-3. helyen áll.</a:t>
            </a:r>
          </a:p>
          <a:p>
            <a:pPr eaLnBrk="1" hangingPunct="1">
              <a:spcBef>
                <a:spcPct val="50000"/>
              </a:spcBef>
            </a:pPr>
            <a:endParaRPr lang="hu-HU" altLang="hu-HU"/>
          </a:p>
          <a:p>
            <a:pPr eaLnBrk="1" hangingPunct="1">
              <a:spcBef>
                <a:spcPct val="50000"/>
              </a:spcBef>
            </a:pPr>
            <a:r>
              <a:rPr lang="hu-HU" altLang="hu-HU"/>
              <a:t>Értékálló diploma.</a:t>
            </a:r>
          </a:p>
          <a:p>
            <a:pPr eaLnBrk="1" hangingPunct="1">
              <a:spcBef>
                <a:spcPct val="50000"/>
              </a:spcBef>
            </a:pPr>
            <a:endParaRPr lang="hu-HU" altLang="hu-HU"/>
          </a:p>
        </p:txBody>
      </p:sp>
      <p:pic>
        <p:nvPicPr>
          <p:cNvPr id="8199" name="Picture 10" descr="HVG20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57625" y="3459163"/>
            <a:ext cx="2500313" cy="339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Tartalom helye 5" descr="hvg_diploma_2013.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71875" y="1285875"/>
            <a:ext cx="2500313" cy="353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2" descr="http://images.hvg.hu/image.aspx?id=4520f67c-2661-4673-a989-55937bda0093&amp;view=d51db973-3806-4736-8c32-8f24015e84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57313" y="3214688"/>
            <a:ext cx="2857500" cy="250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a:xfrm>
            <a:off x="457200" y="704850"/>
            <a:ext cx="8229600" cy="795338"/>
          </a:xfrm>
          <a:noFill/>
        </p:spPr>
        <p:txBody>
          <a:bodyPr/>
          <a:lstStyle/>
          <a:p>
            <a:pPr eaLnBrk="1" hangingPunct="1"/>
            <a:r>
              <a:rPr lang="hu-HU" altLang="hu-HU" sz="3600" smtClean="0"/>
              <a:t>a legszélesebb képzési kínálatot nyújtja…</a:t>
            </a:r>
          </a:p>
        </p:txBody>
      </p:sp>
      <p:sp>
        <p:nvSpPr>
          <p:cNvPr id="9219" name="Rectangle 26"/>
          <p:cNvSpPr>
            <a:spLocks noGrp="1" noChangeArrowheads="1"/>
          </p:cNvSpPr>
          <p:nvPr>
            <p:ph idx="1"/>
          </p:nvPr>
        </p:nvSpPr>
        <p:spPr>
          <a:xfrm>
            <a:off x="457200" y="1714500"/>
            <a:ext cx="8229600" cy="4610100"/>
          </a:xfrm>
        </p:spPr>
        <p:txBody>
          <a:bodyPr/>
          <a:lstStyle/>
          <a:p>
            <a:pPr eaLnBrk="1" hangingPunct="1"/>
            <a:endParaRPr lang="hu-HU" altLang="hu-HU" smtClean="0"/>
          </a:p>
        </p:txBody>
      </p:sp>
      <p:sp>
        <p:nvSpPr>
          <p:cNvPr id="9220" name="AutoShape 6"/>
          <p:cNvSpPr>
            <a:spLocks noChangeArrowheads="1"/>
          </p:cNvSpPr>
          <p:nvPr/>
        </p:nvSpPr>
        <p:spPr bwMode="auto">
          <a:xfrm>
            <a:off x="3203575" y="2133600"/>
            <a:ext cx="5040313" cy="4391025"/>
          </a:xfrm>
          <a:prstGeom prst="flowChartExtra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hu-HU" altLang="hu-HU"/>
          </a:p>
        </p:txBody>
      </p:sp>
      <p:sp>
        <p:nvSpPr>
          <p:cNvPr id="9221" name="Line 7"/>
          <p:cNvSpPr>
            <a:spLocks noChangeShapeType="1"/>
          </p:cNvSpPr>
          <p:nvPr/>
        </p:nvSpPr>
        <p:spPr bwMode="auto">
          <a:xfrm>
            <a:off x="4932363" y="3573463"/>
            <a:ext cx="1654175"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9222" name="Line 8"/>
          <p:cNvSpPr>
            <a:spLocks noChangeShapeType="1"/>
          </p:cNvSpPr>
          <p:nvPr/>
        </p:nvSpPr>
        <p:spPr bwMode="auto">
          <a:xfrm flipH="1">
            <a:off x="3851275" y="3573463"/>
            <a:ext cx="1655763" cy="295116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9223" name="Line 9"/>
          <p:cNvSpPr>
            <a:spLocks noChangeShapeType="1"/>
          </p:cNvSpPr>
          <p:nvPr/>
        </p:nvSpPr>
        <p:spPr bwMode="auto">
          <a:xfrm>
            <a:off x="4643438" y="5084763"/>
            <a:ext cx="2738437"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9224" name="Text Box 10"/>
          <p:cNvSpPr txBox="1">
            <a:spLocks noChangeArrowheads="1"/>
          </p:cNvSpPr>
          <p:nvPr/>
        </p:nvSpPr>
        <p:spPr bwMode="auto">
          <a:xfrm>
            <a:off x="5219700" y="2708275"/>
            <a:ext cx="10795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hu-HU" altLang="hu-HU" sz="1200" b="1">
                <a:solidFill>
                  <a:schemeClr val="bg2"/>
                </a:solidFill>
              </a:rPr>
              <a:t>DOKTORI</a:t>
            </a:r>
          </a:p>
          <a:p>
            <a:pPr algn="ctr" eaLnBrk="1" hangingPunct="1"/>
            <a:r>
              <a:rPr lang="hu-HU" altLang="hu-HU" sz="1200" b="1">
                <a:solidFill>
                  <a:schemeClr val="bg2"/>
                </a:solidFill>
              </a:rPr>
              <a:t>(PhD)</a:t>
            </a:r>
          </a:p>
          <a:p>
            <a:pPr algn="ctr" eaLnBrk="1" hangingPunct="1"/>
            <a:r>
              <a:rPr lang="hu-HU" altLang="hu-HU" sz="1200" b="1">
                <a:solidFill>
                  <a:schemeClr val="bg2"/>
                </a:solidFill>
              </a:rPr>
              <a:t>6 félév</a:t>
            </a:r>
          </a:p>
        </p:txBody>
      </p:sp>
      <p:sp>
        <p:nvSpPr>
          <p:cNvPr id="9225" name="Text Box 11"/>
          <p:cNvSpPr txBox="1">
            <a:spLocks noChangeArrowheads="1"/>
          </p:cNvSpPr>
          <p:nvPr/>
        </p:nvSpPr>
        <p:spPr bwMode="auto">
          <a:xfrm>
            <a:off x="5148263" y="4076700"/>
            <a:ext cx="1655762"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hu-HU" altLang="hu-HU" sz="1400" b="1">
                <a:solidFill>
                  <a:schemeClr val="bg2"/>
                </a:solidFill>
              </a:rPr>
              <a:t>MESTERKÉPZÉS</a:t>
            </a:r>
          </a:p>
          <a:p>
            <a:pPr algn="ctr" eaLnBrk="1" hangingPunct="1"/>
            <a:r>
              <a:rPr lang="hu-HU" altLang="hu-HU" sz="1400" b="1">
                <a:solidFill>
                  <a:schemeClr val="bg2"/>
                </a:solidFill>
              </a:rPr>
              <a:t>(MA/MSc)</a:t>
            </a:r>
          </a:p>
          <a:p>
            <a:pPr algn="ctr" eaLnBrk="1" hangingPunct="1"/>
            <a:r>
              <a:rPr lang="hu-HU" altLang="hu-HU" sz="1400" b="1">
                <a:solidFill>
                  <a:schemeClr val="bg2"/>
                </a:solidFill>
              </a:rPr>
              <a:t>2-5 félév</a:t>
            </a:r>
          </a:p>
        </p:txBody>
      </p:sp>
      <p:sp>
        <p:nvSpPr>
          <p:cNvPr id="9226" name="Text Box 12"/>
          <p:cNvSpPr txBox="1">
            <a:spLocks noChangeArrowheads="1"/>
          </p:cNvSpPr>
          <p:nvPr/>
        </p:nvSpPr>
        <p:spPr bwMode="auto">
          <a:xfrm>
            <a:off x="5076825" y="5229225"/>
            <a:ext cx="21590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hu-HU" altLang="hu-HU" b="1">
                <a:solidFill>
                  <a:schemeClr val="bg2"/>
                </a:solidFill>
              </a:rPr>
              <a:t>ALAPKÉPZÉS (BA/BSc)</a:t>
            </a:r>
          </a:p>
          <a:p>
            <a:pPr algn="ctr" eaLnBrk="1" hangingPunct="1"/>
            <a:r>
              <a:rPr lang="hu-HU" altLang="hu-HU" b="1">
                <a:solidFill>
                  <a:schemeClr val="bg2"/>
                </a:solidFill>
              </a:rPr>
              <a:t>6-7 félév</a:t>
            </a:r>
          </a:p>
          <a:p>
            <a:pPr eaLnBrk="1" hangingPunct="1">
              <a:spcBef>
                <a:spcPct val="50000"/>
              </a:spcBef>
            </a:pPr>
            <a:endParaRPr lang="hu-HU" altLang="hu-HU">
              <a:solidFill>
                <a:schemeClr val="bg2"/>
              </a:solidFill>
            </a:endParaRPr>
          </a:p>
        </p:txBody>
      </p:sp>
      <p:sp>
        <p:nvSpPr>
          <p:cNvPr id="9227" name="Text Box 14"/>
          <p:cNvSpPr txBox="1">
            <a:spLocks noChangeArrowheads="1"/>
          </p:cNvSpPr>
          <p:nvPr/>
        </p:nvSpPr>
        <p:spPr bwMode="auto">
          <a:xfrm rot="1800000">
            <a:off x="4021138" y="3325813"/>
            <a:ext cx="576262"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hu-HU" altLang="hu-HU" sz="1200" b="1">
                <a:solidFill>
                  <a:schemeClr val="bg2"/>
                </a:solidFill>
              </a:rPr>
              <a:t>O</a:t>
            </a:r>
          </a:p>
          <a:p>
            <a:pPr algn="ctr" eaLnBrk="1" hangingPunct="1"/>
            <a:r>
              <a:rPr lang="hu-HU" altLang="hu-HU" sz="1200" b="1">
                <a:solidFill>
                  <a:schemeClr val="bg2"/>
                </a:solidFill>
              </a:rPr>
              <a:t>S</a:t>
            </a:r>
          </a:p>
          <a:p>
            <a:pPr algn="ctr" eaLnBrk="1" hangingPunct="1"/>
            <a:r>
              <a:rPr lang="hu-HU" altLang="hu-HU" sz="1200" b="1">
                <a:solidFill>
                  <a:schemeClr val="bg2"/>
                </a:solidFill>
              </a:rPr>
              <a:t>Z</a:t>
            </a:r>
          </a:p>
          <a:p>
            <a:pPr algn="ctr" eaLnBrk="1" hangingPunct="1"/>
            <a:r>
              <a:rPr lang="hu-HU" altLang="hu-HU" sz="1200" b="1">
                <a:solidFill>
                  <a:schemeClr val="bg2"/>
                </a:solidFill>
              </a:rPr>
              <a:t>T</a:t>
            </a:r>
          </a:p>
          <a:p>
            <a:pPr algn="ctr" eaLnBrk="1" hangingPunct="1"/>
            <a:r>
              <a:rPr lang="hu-HU" altLang="hu-HU" sz="1200" b="1">
                <a:solidFill>
                  <a:schemeClr val="bg2"/>
                </a:solidFill>
              </a:rPr>
              <a:t>A</a:t>
            </a:r>
          </a:p>
          <a:p>
            <a:pPr algn="ctr" eaLnBrk="1" hangingPunct="1"/>
            <a:r>
              <a:rPr lang="hu-HU" altLang="hu-HU" sz="1200" b="1">
                <a:solidFill>
                  <a:schemeClr val="bg2"/>
                </a:solidFill>
              </a:rPr>
              <a:t>T</a:t>
            </a:r>
          </a:p>
          <a:p>
            <a:pPr algn="ctr" eaLnBrk="1" hangingPunct="1"/>
            <a:r>
              <a:rPr lang="hu-HU" altLang="hu-HU" sz="1200" b="1">
                <a:solidFill>
                  <a:schemeClr val="bg2"/>
                </a:solidFill>
              </a:rPr>
              <a:t>L</a:t>
            </a:r>
          </a:p>
          <a:p>
            <a:pPr algn="ctr" eaLnBrk="1" hangingPunct="1"/>
            <a:r>
              <a:rPr lang="hu-HU" altLang="hu-HU" sz="1200" b="1">
                <a:solidFill>
                  <a:schemeClr val="bg2"/>
                </a:solidFill>
              </a:rPr>
              <a:t>A</a:t>
            </a:r>
          </a:p>
          <a:p>
            <a:pPr algn="ctr" eaLnBrk="1" hangingPunct="1"/>
            <a:r>
              <a:rPr lang="hu-HU" altLang="hu-HU" sz="1200" b="1">
                <a:solidFill>
                  <a:schemeClr val="bg2"/>
                </a:solidFill>
              </a:rPr>
              <a:t>N</a:t>
            </a:r>
          </a:p>
          <a:p>
            <a:pPr algn="ctr" eaLnBrk="1" hangingPunct="1"/>
            <a:endParaRPr lang="hu-HU" altLang="hu-HU" sz="1200" b="1">
              <a:solidFill>
                <a:schemeClr val="bg2"/>
              </a:solidFill>
            </a:endParaRPr>
          </a:p>
          <a:p>
            <a:pPr algn="ctr" eaLnBrk="1" hangingPunct="1"/>
            <a:r>
              <a:rPr lang="hu-HU" altLang="hu-HU" sz="1200" b="1">
                <a:solidFill>
                  <a:schemeClr val="bg2"/>
                </a:solidFill>
              </a:rPr>
              <a:t>T</a:t>
            </a:r>
          </a:p>
          <a:p>
            <a:pPr algn="ctr" eaLnBrk="1" hangingPunct="1"/>
            <a:r>
              <a:rPr lang="hu-HU" altLang="hu-HU" sz="1200" b="1">
                <a:solidFill>
                  <a:schemeClr val="bg2"/>
                </a:solidFill>
              </a:rPr>
              <a:t>A</a:t>
            </a:r>
          </a:p>
          <a:p>
            <a:pPr algn="ctr" eaLnBrk="1" hangingPunct="1"/>
            <a:r>
              <a:rPr lang="hu-HU" altLang="hu-HU" sz="1200" b="1">
                <a:solidFill>
                  <a:schemeClr val="bg2"/>
                </a:solidFill>
              </a:rPr>
              <a:t>N</a:t>
            </a:r>
          </a:p>
          <a:p>
            <a:pPr algn="ctr" eaLnBrk="1" hangingPunct="1"/>
            <a:r>
              <a:rPr lang="hu-HU" altLang="hu-HU" sz="1200" b="1">
                <a:solidFill>
                  <a:schemeClr val="bg2"/>
                </a:solidFill>
              </a:rPr>
              <a:t>Á</a:t>
            </a:r>
          </a:p>
          <a:p>
            <a:pPr algn="ctr" eaLnBrk="1" hangingPunct="1"/>
            <a:r>
              <a:rPr lang="hu-HU" altLang="hu-HU" sz="1200" b="1">
                <a:solidFill>
                  <a:schemeClr val="bg2"/>
                </a:solidFill>
              </a:rPr>
              <a:t>R</a:t>
            </a:r>
          </a:p>
          <a:p>
            <a:pPr algn="ctr" eaLnBrk="1" hangingPunct="1"/>
            <a:r>
              <a:rPr lang="hu-HU" altLang="hu-HU" sz="1200" b="1">
                <a:solidFill>
                  <a:schemeClr val="bg2"/>
                </a:solidFill>
              </a:rPr>
              <a:t>10-12</a:t>
            </a:r>
            <a:r>
              <a:rPr lang="hu-HU" altLang="hu-HU" b="1">
                <a:solidFill>
                  <a:schemeClr val="bg2"/>
                </a:solidFill>
              </a:rPr>
              <a:t> </a:t>
            </a:r>
            <a:r>
              <a:rPr lang="hu-HU" altLang="hu-HU" sz="1200" b="1">
                <a:solidFill>
                  <a:schemeClr val="bg2"/>
                </a:solidFill>
              </a:rPr>
              <a:t>félév</a:t>
            </a:r>
          </a:p>
        </p:txBody>
      </p:sp>
      <p:sp>
        <p:nvSpPr>
          <p:cNvPr id="9228" name="Oval 16"/>
          <p:cNvSpPr>
            <a:spLocks noChangeArrowheads="1"/>
          </p:cNvSpPr>
          <p:nvPr/>
        </p:nvSpPr>
        <p:spPr bwMode="auto">
          <a:xfrm>
            <a:off x="7308850" y="3860800"/>
            <a:ext cx="1511300" cy="792163"/>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hu-HU" altLang="hu-HU"/>
          </a:p>
        </p:txBody>
      </p:sp>
      <p:sp>
        <p:nvSpPr>
          <p:cNvPr id="9229" name="Text Box 17"/>
          <p:cNvSpPr txBox="1">
            <a:spLocks noChangeArrowheads="1"/>
          </p:cNvSpPr>
          <p:nvPr/>
        </p:nvSpPr>
        <p:spPr bwMode="auto">
          <a:xfrm>
            <a:off x="7596188" y="4076700"/>
            <a:ext cx="9350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hu-HU" altLang="hu-HU">
                <a:solidFill>
                  <a:schemeClr val="bg2"/>
                </a:solidFill>
              </a:rPr>
              <a:t>SZTK</a:t>
            </a:r>
          </a:p>
        </p:txBody>
      </p:sp>
      <p:sp>
        <p:nvSpPr>
          <p:cNvPr id="9230" name="Oval 18"/>
          <p:cNvSpPr>
            <a:spLocks noChangeArrowheads="1"/>
          </p:cNvSpPr>
          <p:nvPr/>
        </p:nvSpPr>
        <p:spPr bwMode="auto">
          <a:xfrm>
            <a:off x="7308850" y="5373688"/>
            <a:ext cx="1584325" cy="792162"/>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hu-HU" altLang="hu-HU"/>
          </a:p>
        </p:txBody>
      </p:sp>
      <p:sp>
        <p:nvSpPr>
          <p:cNvPr id="9231" name="Text Box 19"/>
          <p:cNvSpPr txBox="1">
            <a:spLocks noChangeArrowheads="1"/>
          </p:cNvSpPr>
          <p:nvPr/>
        </p:nvSpPr>
        <p:spPr bwMode="auto">
          <a:xfrm>
            <a:off x="7524750" y="5589588"/>
            <a:ext cx="10795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hu-HU" altLang="hu-HU">
                <a:solidFill>
                  <a:schemeClr val="bg2"/>
                </a:solidFill>
              </a:rPr>
              <a:t>FOSZK</a:t>
            </a:r>
          </a:p>
        </p:txBody>
      </p:sp>
      <p:sp>
        <p:nvSpPr>
          <p:cNvPr id="9232" name="AutoShape 20"/>
          <p:cNvSpPr>
            <a:spLocks noChangeArrowheads="1"/>
          </p:cNvSpPr>
          <p:nvPr/>
        </p:nvSpPr>
        <p:spPr bwMode="auto">
          <a:xfrm>
            <a:off x="5364163" y="4797425"/>
            <a:ext cx="215900" cy="431800"/>
          </a:xfrm>
          <a:prstGeom prst="upArrow">
            <a:avLst>
              <a:gd name="adj1" fmla="val 50000"/>
              <a:gd name="adj2" fmla="val 50000"/>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hu-HU" altLang="hu-HU"/>
          </a:p>
        </p:txBody>
      </p:sp>
      <p:sp>
        <p:nvSpPr>
          <p:cNvPr id="9233" name="AutoShape 21"/>
          <p:cNvSpPr>
            <a:spLocks noChangeArrowheads="1"/>
          </p:cNvSpPr>
          <p:nvPr/>
        </p:nvSpPr>
        <p:spPr bwMode="auto">
          <a:xfrm>
            <a:off x="6372225" y="4797425"/>
            <a:ext cx="215900" cy="431800"/>
          </a:xfrm>
          <a:prstGeom prst="upArrow">
            <a:avLst>
              <a:gd name="adj1" fmla="val 50000"/>
              <a:gd name="adj2" fmla="val 50000"/>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hu-HU" altLang="hu-HU"/>
          </a:p>
        </p:txBody>
      </p:sp>
      <p:sp>
        <p:nvSpPr>
          <p:cNvPr id="9234" name="AutoShape 22"/>
          <p:cNvSpPr>
            <a:spLocks noChangeArrowheads="1"/>
          </p:cNvSpPr>
          <p:nvPr/>
        </p:nvSpPr>
        <p:spPr bwMode="auto">
          <a:xfrm>
            <a:off x="5724525" y="3357563"/>
            <a:ext cx="215900" cy="503237"/>
          </a:xfrm>
          <a:prstGeom prst="upArrow">
            <a:avLst>
              <a:gd name="adj1" fmla="val 50000"/>
              <a:gd name="adj2" fmla="val 58272"/>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hu-HU" altLang="hu-HU"/>
          </a:p>
        </p:txBody>
      </p:sp>
      <p:sp>
        <p:nvSpPr>
          <p:cNvPr id="9235" name="AutoShape 23"/>
          <p:cNvSpPr>
            <a:spLocks noChangeArrowheads="1"/>
          </p:cNvSpPr>
          <p:nvPr/>
        </p:nvSpPr>
        <p:spPr bwMode="auto">
          <a:xfrm>
            <a:off x="6948488" y="5734050"/>
            <a:ext cx="503237" cy="142875"/>
          </a:xfrm>
          <a:prstGeom prst="leftArrow">
            <a:avLst>
              <a:gd name="adj1" fmla="val 50000"/>
              <a:gd name="adj2" fmla="val 88055"/>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hu-HU" altLang="hu-HU"/>
          </a:p>
        </p:txBody>
      </p:sp>
      <p:sp>
        <p:nvSpPr>
          <p:cNvPr id="47128" name="Text Box 24"/>
          <p:cNvSpPr txBox="1">
            <a:spLocks noChangeArrowheads="1"/>
          </p:cNvSpPr>
          <p:nvPr/>
        </p:nvSpPr>
        <p:spPr bwMode="auto">
          <a:xfrm>
            <a:off x="827088" y="2133600"/>
            <a:ext cx="3024187" cy="3478213"/>
          </a:xfrm>
          <a:prstGeom prst="rect">
            <a:avLst/>
          </a:prstGeom>
          <a:noFill/>
          <a:ln w="9525">
            <a:noFill/>
            <a:miter lim="800000"/>
            <a:headEnd/>
            <a:tailEnd/>
          </a:ln>
          <a:effectLst/>
        </p:spPr>
        <p:txBody>
          <a:bodyPr>
            <a:spAutoFit/>
          </a:bodyPr>
          <a:lstStyle/>
          <a:p>
            <a:pPr>
              <a:buFontTx/>
              <a:buChar char="•"/>
              <a:defRPr/>
            </a:pPr>
            <a:r>
              <a:rPr lang="hu-HU" sz="2000" b="1" dirty="0">
                <a:effectLst>
                  <a:outerShdw blurRad="38100" dist="38100" dir="2700000" algn="tl">
                    <a:srgbClr val="000000"/>
                  </a:outerShdw>
                </a:effectLst>
                <a:latin typeface="Tahoma" charset="0"/>
              </a:rPr>
              <a:t> </a:t>
            </a:r>
            <a:r>
              <a:rPr lang="hu-HU" sz="2000" b="1" dirty="0">
                <a:latin typeface="Tahoma" charset="0"/>
              </a:rPr>
              <a:t>2 FOSZK</a:t>
            </a:r>
          </a:p>
          <a:p>
            <a:pPr>
              <a:buFontTx/>
              <a:buChar char="•"/>
              <a:defRPr/>
            </a:pPr>
            <a:r>
              <a:rPr lang="hu-HU" sz="2000" b="1" dirty="0">
                <a:latin typeface="Tahoma" charset="0"/>
              </a:rPr>
              <a:t> 15 alapszak (BA)</a:t>
            </a:r>
          </a:p>
          <a:p>
            <a:pPr>
              <a:buFontTx/>
              <a:buChar char="•"/>
              <a:defRPr/>
            </a:pPr>
            <a:r>
              <a:rPr lang="hu-HU" sz="2000" b="1" dirty="0">
                <a:latin typeface="Tahoma" charset="0"/>
              </a:rPr>
              <a:t> 11 osztatlan </a:t>
            </a:r>
            <a:r>
              <a:rPr lang="hu-HU" sz="2000" b="1" dirty="0" err="1">
                <a:latin typeface="Tahoma" charset="0"/>
              </a:rPr>
              <a:t>btk</a:t>
            </a:r>
            <a:r>
              <a:rPr lang="hu-HU" sz="2000" b="1" dirty="0">
                <a:latin typeface="Tahoma" charset="0"/>
              </a:rPr>
              <a:t> tanárszak (45 féle párosítás)</a:t>
            </a:r>
          </a:p>
          <a:p>
            <a:pPr>
              <a:buFontTx/>
              <a:buChar char="•"/>
              <a:defRPr/>
            </a:pPr>
            <a:r>
              <a:rPr lang="hu-HU" sz="2000" b="1" dirty="0">
                <a:latin typeface="Tahoma" charset="0"/>
              </a:rPr>
              <a:t> 20 diszciplináris         mesterszak (MA)</a:t>
            </a:r>
          </a:p>
          <a:p>
            <a:pPr>
              <a:buFontTx/>
              <a:buChar char="•"/>
              <a:defRPr/>
            </a:pPr>
            <a:r>
              <a:rPr lang="hu-HU" sz="2000" b="1" dirty="0">
                <a:latin typeface="Tahoma" charset="0"/>
              </a:rPr>
              <a:t> 10 osztott tanári mesterszak</a:t>
            </a:r>
          </a:p>
          <a:p>
            <a:pPr>
              <a:buFontTx/>
              <a:buChar char="•"/>
              <a:defRPr/>
            </a:pPr>
            <a:r>
              <a:rPr lang="hu-HU" sz="2000" b="1" dirty="0">
                <a:latin typeface="Tahoma" charset="0"/>
              </a:rPr>
              <a:t> 4 doktori iskola </a:t>
            </a:r>
          </a:p>
          <a:p>
            <a:pPr>
              <a:buFontTx/>
              <a:buChar char="•"/>
              <a:defRPr/>
            </a:pPr>
            <a:r>
              <a:rPr lang="hu-HU" sz="2000" b="1" dirty="0">
                <a:latin typeface="Tahoma" charset="0"/>
              </a:rPr>
              <a:t> 17 szakirányú</a:t>
            </a:r>
          </a:p>
        </p:txBody>
      </p:sp>
      <p:sp>
        <p:nvSpPr>
          <p:cNvPr id="9237" name="Line 25"/>
          <p:cNvSpPr>
            <a:spLocks noChangeShapeType="1"/>
          </p:cNvSpPr>
          <p:nvPr/>
        </p:nvSpPr>
        <p:spPr bwMode="auto">
          <a:xfrm flipV="1">
            <a:off x="7092950" y="4581525"/>
            <a:ext cx="503238" cy="719138"/>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9238" name="Line 26"/>
          <p:cNvSpPr>
            <a:spLocks noChangeShapeType="1"/>
          </p:cNvSpPr>
          <p:nvPr/>
        </p:nvSpPr>
        <p:spPr bwMode="auto">
          <a:xfrm flipV="1">
            <a:off x="6732588" y="4365625"/>
            <a:ext cx="576262" cy="142875"/>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9239" name="Line 27"/>
          <p:cNvSpPr>
            <a:spLocks noChangeShapeType="1"/>
          </p:cNvSpPr>
          <p:nvPr/>
        </p:nvSpPr>
        <p:spPr bwMode="auto">
          <a:xfrm>
            <a:off x="5219700" y="3933825"/>
            <a:ext cx="2016125" cy="287338"/>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9240" name="Szövegdoboz 23"/>
          <p:cNvSpPr txBox="1">
            <a:spLocks noChangeArrowheads="1"/>
          </p:cNvSpPr>
          <p:nvPr/>
        </p:nvSpPr>
        <p:spPr bwMode="auto">
          <a:xfrm>
            <a:off x="10333038" y="184467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hu-HU" altLang="hu-HU"/>
          </a:p>
        </p:txBody>
      </p:sp>
      <p:sp>
        <p:nvSpPr>
          <p:cNvPr id="25" name="Felfelé nyíl 24"/>
          <p:cNvSpPr/>
          <p:nvPr/>
        </p:nvSpPr>
        <p:spPr>
          <a:xfrm>
            <a:off x="5219700" y="3357563"/>
            <a:ext cx="215900" cy="358775"/>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title"/>
          </p:nvPr>
        </p:nvSpPr>
        <p:spPr>
          <a:xfrm>
            <a:off x="457200" y="704850"/>
            <a:ext cx="8229600" cy="866775"/>
          </a:xfrm>
        </p:spPr>
        <p:txBody>
          <a:bodyPr/>
          <a:lstStyle/>
          <a:p>
            <a:pPr eaLnBrk="1" hangingPunct="1"/>
            <a:r>
              <a:rPr lang="hu-HU" altLang="hu-HU" smtClean="0"/>
              <a:t>Alapszakjaink:</a:t>
            </a:r>
          </a:p>
        </p:txBody>
      </p:sp>
      <p:sp>
        <p:nvSpPr>
          <p:cNvPr id="10243" name="Rectangle 5"/>
          <p:cNvSpPr>
            <a:spLocks noGrp="1" noChangeArrowheads="1"/>
          </p:cNvSpPr>
          <p:nvPr>
            <p:ph sz="half" idx="1"/>
          </p:nvPr>
        </p:nvSpPr>
        <p:spPr>
          <a:xfrm>
            <a:off x="500063" y="1857375"/>
            <a:ext cx="4238625" cy="4667250"/>
          </a:xfrm>
        </p:spPr>
        <p:txBody>
          <a:bodyPr/>
          <a:lstStyle/>
          <a:p>
            <a:pPr eaLnBrk="1" hangingPunct="1">
              <a:lnSpc>
                <a:spcPct val="90000"/>
              </a:lnSpc>
              <a:buFont typeface="Wingdings" pitchFamily="2" charset="2"/>
              <a:buNone/>
            </a:pPr>
            <a:r>
              <a:rPr lang="hu-HU" altLang="hu-HU" sz="2400" smtClean="0">
                <a:solidFill>
                  <a:schemeClr val="accent1"/>
                </a:solidFill>
              </a:rPr>
              <a:t>Bölcsészettudomány</a:t>
            </a:r>
          </a:p>
          <a:p>
            <a:pPr lvl="1" eaLnBrk="1" hangingPunct="1">
              <a:lnSpc>
                <a:spcPct val="90000"/>
              </a:lnSpc>
            </a:pPr>
            <a:r>
              <a:rPr lang="hu-HU" altLang="hu-HU" sz="2000" smtClean="0"/>
              <a:t>andragógia, </a:t>
            </a:r>
          </a:p>
          <a:p>
            <a:pPr lvl="1" eaLnBrk="1" hangingPunct="1">
              <a:lnSpc>
                <a:spcPct val="90000"/>
              </a:lnSpc>
            </a:pPr>
            <a:r>
              <a:rPr lang="hu-HU" altLang="hu-HU" sz="2000" smtClean="0"/>
              <a:t>anglisztika </a:t>
            </a:r>
          </a:p>
          <a:p>
            <a:pPr lvl="1" eaLnBrk="1" hangingPunct="1">
              <a:lnSpc>
                <a:spcPct val="90000"/>
              </a:lnSpc>
            </a:pPr>
            <a:r>
              <a:rPr lang="hu-HU" altLang="hu-HU" sz="2000" smtClean="0"/>
              <a:t>germanisztika (néderlandisztika, német)</a:t>
            </a:r>
          </a:p>
          <a:p>
            <a:pPr lvl="1" eaLnBrk="1" hangingPunct="1">
              <a:lnSpc>
                <a:spcPct val="90000"/>
              </a:lnSpc>
            </a:pPr>
            <a:r>
              <a:rPr lang="hu-HU" altLang="hu-HU" sz="2000" smtClean="0"/>
              <a:t>magyar</a:t>
            </a:r>
          </a:p>
          <a:p>
            <a:pPr lvl="1" eaLnBrk="1" hangingPunct="1">
              <a:lnSpc>
                <a:spcPct val="90000"/>
              </a:lnSpc>
            </a:pPr>
            <a:r>
              <a:rPr lang="hu-HU" altLang="hu-HU" sz="2000" smtClean="0"/>
              <a:t>néprajz</a:t>
            </a:r>
          </a:p>
          <a:p>
            <a:pPr lvl="1" eaLnBrk="1" hangingPunct="1">
              <a:lnSpc>
                <a:spcPct val="90000"/>
              </a:lnSpc>
            </a:pPr>
            <a:r>
              <a:rPr lang="hu-HU" altLang="hu-HU" sz="2000" smtClean="0"/>
              <a:t>pedagógia </a:t>
            </a:r>
          </a:p>
          <a:p>
            <a:pPr lvl="1" eaLnBrk="1" hangingPunct="1">
              <a:lnSpc>
                <a:spcPct val="90000"/>
              </a:lnSpc>
            </a:pPr>
            <a:r>
              <a:rPr lang="hu-HU" altLang="hu-HU" sz="2000" smtClean="0"/>
              <a:t>pszichológia</a:t>
            </a:r>
          </a:p>
          <a:p>
            <a:pPr lvl="1" eaLnBrk="1" hangingPunct="1">
              <a:lnSpc>
                <a:spcPct val="90000"/>
              </a:lnSpc>
            </a:pPr>
            <a:r>
              <a:rPr lang="hu-HU" altLang="hu-HU" sz="2000" smtClean="0"/>
              <a:t>romanisztika (francia, olasz)</a:t>
            </a:r>
          </a:p>
          <a:p>
            <a:pPr lvl="1" eaLnBrk="1" hangingPunct="1">
              <a:lnSpc>
                <a:spcPct val="90000"/>
              </a:lnSpc>
            </a:pPr>
            <a:r>
              <a:rPr lang="hu-HU" altLang="hu-HU" sz="2000" smtClean="0"/>
              <a:t>szabad bölcsészet </a:t>
            </a:r>
          </a:p>
          <a:p>
            <a:pPr lvl="1" eaLnBrk="1" hangingPunct="1">
              <a:lnSpc>
                <a:spcPct val="90000"/>
              </a:lnSpc>
            </a:pPr>
            <a:r>
              <a:rPr lang="hu-HU" altLang="hu-HU" sz="2000" smtClean="0"/>
              <a:t>szlavisztika (orosz)</a:t>
            </a:r>
          </a:p>
          <a:p>
            <a:pPr lvl="1" eaLnBrk="1" hangingPunct="1">
              <a:lnSpc>
                <a:spcPct val="90000"/>
              </a:lnSpc>
            </a:pPr>
            <a:r>
              <a:rPr lang="hu-HU" altLang="hu-HU" sz="2000" smtClean="0"/>
              <a:t>történelem</a:t>
            </a:r>
          </a:p>
        </p:txBody>
      </p:sp>
      <p:sp>
        <p:nvSpPr>
          <p:cNvPr id="10244" name="Rectangle 6"/>
          <p:cNvSpPr>
            <a:spLocks noGrp="1" noChangeArrowheads="1"/>
          </p:cNvSpPr>
          <p:nvPr>
            <p:ph sz="half" idx="2"/>
          </p:nvPr>
        </p:nvSpPr>
        <p:spPr>
          <a:xfrm>
            <a:off x="4914900" y="1857375"/>
            <a:ext cx="3978275" cy="4667250"/>
          </a:xfrm>
        </p:spPr>
        <p:txBody>
          <a:bodyPr/>
          <a:lstStyle/>
          <a:p>
            <a:pPr eaLnBrk="1" hangingPunct="1">
              <a:lnSpc>
                <a:spcPct val="90000"/>
              </a:lnSpc>
              <a:buFont typeface="Wingdings" pitchFamily="2" charset="2"/>
              <a:buNone/>
            </a:pPr>
            <a:r>
              <a:rPr lang="hu-HU" altLang="hu-HU" sz="2400" smtClean="0">
                <a:solidFill>
                  <a:schemeClr val="accent1"/>
                </a:solidFill>
              </a:rPr>
              <a:t>Társadalomtudomány</a:t>
            </a:r>
          </a:p>
          <a:p>
            <a:pPr lvl="1" eaLnBrk="1" hangingPunct="1">
              <a:lnSpc>
                <a:spcPct val="90000"/>
              </a:lnSpc>
            </a:pPr>
            <a:r>
              <a:rPr lang="hu-HU" altLang="hu-HU" sz="2000" smtClean="0"/>
              <a:t>kommunikáció- és médiatudomány</a:t>
            </a:r>
          </a:p>
          <a:p>
            <a:pPr lvl="1" eaLnBrk="1" hangingPunct="1">
              <a:lnSpc>
                <a:spcPct val="90000"/>
              </a:lnSpc>
            </a:pPr>
            <a:r>
              <a:rPr lang="hu-HU" altLang="hu-HU" sz="2000" smtClean="0"/>
              <a:t>politológia</a:t>
            </a:r>
          </a:p>
          <a:p>
            <a:pPr lvl="1" eaLnBrk="1" hangingPunct="1">
              <a:lnSpc>
                <a:spcPct val="90000"/>
              </a:lnSpc>
            </a:pPr>
            <a:r>
              <a:rPr lang="hu-HU" altLang="hu-HU" sz="2000" smtClean="0"/>
              <a:t>szociális munka (7 féléves)</a:t>
            </a:r>
          </a:p>
          <a:p>
            <a:pPr lvl="1" eaLnBrk="1" hangingPunct="1">
              <a:lnSpc>
                <a:spcPct val="90000"/>
              </a:lnSpc>
            </a:pPr>
            <a:r>
              <a:rPr lang="hu-HU" altLang="hu-HU" sz="2000" smtClean="0"/>
              <a:t>szociológia</a:t>
            </a:r>
          </a:p>
          <a:p>
            <a:pPr algn="ctr" eaLnBrk="1" hangingPunct="1">
              <a:lnSpc>
                <a:spcPct val="90000"/>
              </a:lnSpc>
              <a:buFont typeface="Wingdings" pitchFamily="2" charset="2"/>
              <a:buNone/>
            </a:pPr>
            <a:endParaRPr lang="hu-HU" altLang="hu-HU" sz="2400" smtClean="0">
              <a:solidFill>
                <a:schemeClr val="accent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1600200" y="304800"/>
            <a:ext cx="7543800" cy="963613"/>
          </a:xfrm>
        </p:spPr>
        <p:txBody>
          <a:bodyPr/>
          <a:lstStyle/>
          <a:p>
            <a:pPr eaLnBrk="1" hangingPunct="1"/>
            <a:r>
              <a:rPr lang="hu-HU" altLang="hu-HU" sz="2800" smtClean="0"/>
              <a:t>Alapszakjaink és az érettségi követelmény</a:t>
            </a:r>
          </a:p>
        </p:txBody>
      </p:sp>
      <p:graphicFrame>
        <p:nvGraphicFramePr>
          <p:cNvPr id="41033" name="Group 73"/>
          <p:cNvGraphicFramePr>
            <a:graphicFrameLocks noGrp="1"/>
          </p:cNvGraphicFramePr>
          <p:nvPr>
            <p:ph idx="4294967295"/>
          </p:nvPr>
        </p:nvGraphicFramePr>
        <p:xfrm>
          <a:off x="714375" y="1341438"/>
          <a:ext cx="8001000" cy="4859340"/>
        </p:xfrm>
        <a:graphic>
          <a:graphicData uri="http://schemas.openxmlformats.org/drawingml/2006/table">
            <a:tbl>
              <a:tblPr/>
              <a:tblGrid>
                <a:gridCol w="3643313">
                  <a:extLst>
                    <a:ext uri="{9D8B030D-6E8A-4147-A177-3AD203B41FA5}">
                      <a16:colId xmlns:a16="http://schemas.microsoft.com/office/drawing/2014/main" val="20000"/>
                    </a:ext>
                  </a:extLst>
                </a:gridCol>
                <a:gridCol w="4357687">
                  <a:extLst>
                    <a:ext uri="{9D8B030D-6E8A-4147-A177-3AD203B41FA5}">
                      <a16:colId xmlns:a16="http://schemas.microsoft.com/office/drawing/2014/main" val="20001"/>
                    </a:ext>
                  </a:extLst>
                </a:gridCol>
              </a:tblGrid>
              <a:tr h="518142">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2800" b="0" i="0" u="none" strike="noStrike" cap="none" normalizeH="0" baseline="0" dirty="0" smtClean="0">
                          <a:ln>
                            <a:noFill/>
                          </a:ln>
                          <a:solidFill>
                            <a:schemeClr val="tx1"/>
                          </a:solidFill>
                          <a:effectLst/>
                          <a:latin typeface="Tahoma" pitchFamily="34" charset="0"/>
                        </a:rPr>
                        <a:t>Szak</a:t>
                      </a:r>
                    </a:p>
                  </a:txBody>
                  <a:tcPr marL="91439" marR="91439"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2800" b="0" i="0" u="none" strike="noStrike" cap="none" normalizeH="0" baseline="0" smtClean="0">
                          <a:ln>
                            <a:noFill/>
                          </a:ln>
                          <a:solidFill>
                            <a:schemeClr val="tx1"/>
                          </a:solidFill>
                          <a:effectLst/>
                          <a:latin typeface="Tahoma" pitchFamily="34" charset="0"/>
                        </a:rPr>
                        <a:t>Emelt szintű érettségi</a:t>
                      </a:r>
                    </a:p>
                  </a:txBody>
                  <a:tcPr marL="91439" marR="91439"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85641">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600" b="0" i="0" u="none" strike="noStrike" cap="none" normalizeH="0" baseline="0" dirty="0" smtClean="0">
                          <a:ln>
                            <a:noFill/>
                          </a:ln>
                          <a:solidFill>
                            <a:schemeClr val="tx1"/>
                          </a:solidFill>
                          <a:effectLst/>
                          <a:latin typeface="Tahoma" pitchFamily="34" charset="0"/>
                        </a:rPr>
                        <a:t>andragógia</a:t>
                      </a:r>
                    </a:p>
                  </a:txBody>
                  <a:tcPr marL="91439" marR="91439"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smtClean="0">
                          <a:ln>
                            <a:noFill/>
                          </a:ln>
                          <a:solidFill>
                            <a:schemeClr val="tx1"/>
                          </a:solidFill>
                          <a:effectLst/>
                          <a:latin typeface="Tahoma" pitchFamily="34" charset="0"/>
                        </a:rPr>
                        <a:t>angol nyelv v. biológia v. francia nyelv v. magyar nyelv és irodalom v. matematika v. német nyelv v. orosz nyelv v történelem. </a:t>
                      </a:r>
                    </a:p>
                  </a:txBody>
                  <a:tcPr marL="91439" marR="91439"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38053">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600" b="0" i="0" u="none" strike="noStrike" cap="none" normalizeH="0" baseline="0" dirty="0" smtClean="0">
                          <a:ln>
                            <a:noFill/>
                          </a:ln>
                          <a:solidFill>
                            <a:schemeClr val="tx1"/>
                          </a:solidFill>
                          <a:effectLst/>
                          <a:latin typeface="Tahoma" pitchFamily="34" charset="0"/>
                        </a:rPr>
                        <a:t>anglisztika</a:t>
                      </a:r>
                    </a:p>
                  </a:txBody>
                  <a:tcPr marL="91439" marR="91439"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600" b="0" i="0" u="none" strike="noStrike" cap="none" normalizeH="0" baseline="0" dirty="0" smtClean="0">
                          <a:ln>
                            <a:noFill/>
                          </a:ln>
                          <a:solidFill>
                            <a:schemeClr val="tx1"/>
                          </a:solidFill>
                          <a:effectLst/>
                          <a:latin typeface="Tahoma" pitchFamily="34" charset="0"/>
                        </a:rPr>
                        <a:t>angol nyelv</a:t>
                      </a:r>
                    </a:p>
                  </a:txBody>
                  <a:tcPr marL="91439" marR="91439"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0285">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600" b="0" i="0" u="none" strike="noStrike" cap="none" normalizeH="0" baseline="0" dirty="0" smtClean="0">
                          <a:ln>
                            <a:noFill/>
                          </a:ln>
                          <a:solidFill>
                            <a:schemeClr val="tx1"/>
                          </a:solidFill>
                          <a:effectLst/>
                          <a:latin typeface="Tahoma" pitchFamily="34" charset="0"/>
                        </a:rPr>
                        <a:t>germanisztika-német</a:t>
                      </a:r>
                    </a:p>
                  </a:txBody>
                  <a:tcPr marL="91439" marR="91439"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600" b="0" i="0" u="none" strike="noStrike" cap="none" normalizeH="0" baseline="0" dirty="0" smtClean="0">
                          <a:ln>
                            <a:noFill/>
                          </a:ln>
                          <a:solidFill>
                            <a:schemeClr val="tx1"/>
                          </a:solidFill>
                          <a:effectLst/>
                          <a:latin typeface="Tahoma" pitchFamily="34" charset="0"/>
                        </a:rPr>
                        <a:t>német nyelv</a:t>
                      </a:r>
                    </a:p>
                  </a:txBody>
                  <a:tcPr marL="91439" marR="91439"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0285">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600" b="0" i="0" u="none" strike="noStrike" cap="none" normalizeH="0" baseline="0" dirty="0" err="1" smtClean="0">
                          <a:ln>
                            <a:noFill/>
                          </a:ln>
                          <a:solidFill>
                            <a:schemeClr val="tx1"/>
                          </a:solidFill>
                          <a:effectLst/>
                          <a:latin typeface="Tahoma" pitchFamily="34" charset="0"/>
                        </a:rPr>
                        <a:t>germanisztika-néderlandisztika</a:t>
                      </a:r>
                      <a:endParaRPr kumimoji="0" lang="hu-HU" sz="1600" b="0" i="0" u="none" strike="noStrike" cap="none" normalizeH="0" baseline="0" dirty="0" smtClean="0">
                        <a:ln>
                          <a:noFill/>
                        </a:ln>
                        <a:solidFill>
                          <a:schemeClr val="tx1"/>
                        </a:solidFill>
                        <a:effectLst/>
                        <a:latin typeface="Tahoma" pitchFamily="34" charset="0"/>
                      </a:endParaRPr>
                    </a:p>
                  </a:txBody>
                  <a:tcPr marL="91439" marR="91439"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600" b="0" i="0" u="none" strike="noStrike" cap="none" normalizeH="0" baseline="0" dirty="0" smtClean="0">
                          <a:ln>
                            <a:noFill/>
                          </a:ln>
                          <a:solidFill>
                            <a:schemeClr val="tx1"/>
                          </a:solidFill>
                          <a:effectLst/>
                          <a:latin typeface="Tahoma" pitchFamily="34" charset="0"/>
                        </a:rPr>
                        <a:t>angol nyelv v. német nyelv</a:t>
                      </a:r>
                    </a:p>
                  </a:txBody>
                  <a:tcPr marL="91439" marR="91439"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44861">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600" b="0" i="0" u="none" strike="noStrike" cap="none" normalizeH="0" baseline="0" dirty="0" smtClean="0">
                          <a:ln>
                            <a:noFill/>
                          </a:ln>
                          <a:solidFill>
                            <a:schemeClr val="tx1"/>
                          </a:solidFill>
                          <a:effectLst/>
                          <a:latin typeface="Tahoma" pitchFamily="34" charset="0"/>
                        </a:rPr>
                        <a:t>kommunikáció- és médiatudomány</a:t>
                      </a:r>
                    </a:p>
                  </a:txBody>
                  <a:tcPr marL="91439" marR="91439"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smtClean="0">
                          <a:ln>
                            <a:noFill/>
                          </a:ln>
                          <a:solidFill>
                            <a:schemeClr val="tx1"/>
                          </a:solidFill>
                          <a:effectLst/>
                          <a:latin typeface="Tahoma" pitchFamily="34" charset="0"/>
                        </a:rPr>
                        <a:t>angol nyelv v. francia nyelv v. német nyelv v. olasz nyelv v. orosz nyelv v. spanyol nyelv v. magyar nyelv és irodalom v. matematika v. társadalomismeret v. történelem. </a:t>
                      </a:r>
                    </a:p>
                  </a:txBody>
                  <a:tcPr marL="91439" marR="91439"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60285">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600" b="0" i="0" u="none" strike="noStrike" cap="none" normalizeH="0" baseline="0" dirty="0" smtClean="0">
                          <a:ln>
                            <a:noFill/>
                          </a:ln>
                          <a:solidFill>
                            <a:schemeClr val="tx1"/>
                          </a:solidFill>
                          <a:effectLst/>
                          <a:latin typeface="Tahoma" pitchFamily="34" charset="0"/>
                        </a:rPr>
                        <a:t>magyar</a:t>
                      </a:r>
                    </a:p>
                  </a:txBody>
                  <a:tcPr marL="91439" marR="91439"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dirty="0" smtClean="0">
                          <a:ln>
                            <a:noFill/>
                          </a:ln>
                          <a:solidFill>
                            <a:schemeClr val="tx1"/>
                          </a:solidFill>
                          <a:effectLst/>
                          <a:latin typeface="Tahoma" pitchFamily="34" charset="0"/>
                        </a:rPr>
                        <a:t>magyar</a:t>
                      </a:r>
                    </a:p>
                  </a:txBody>
                  <a:tcPr marL="91439" marR="91439"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60285">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600" b="0" i="0" u="none" strike="noStrike" cap="none" normalizeH="0" baseline="0" dirty="0" smtClean="0">
                          <a:ln>
                            <a:noFill/>
                          </a:ln>
                          <a:solidFill>
                            <a:schemeClr val="tx1"/>
                          </a:solidFill>
                          <a:effectLst/>
                          <a:latin typeface="Tahoma" pitchFamily="34" charset="0"/>
                        </a:rPr>
                        <a:t>néprajz</a:t>
                      </a:r>
                    </a:p>
                  </a:txBody>
                  <a:tcPr marL="91439" marR="91439"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dirty="0" smtClean="0">
                          <a:ln>
                            <a:noFill/>
                          </a:ln>
                          <a:solidFill>
                            <a:schemeClr val="tx1"/>
                          </a:solidFill>
                          <a:effectLst/>
                          <a:latin typeface="Tahoma" pitchFamily="34" charset="0"/>
                        </a:rPr>
                        <a:t>magyar v. történelem</a:t>
                      </a:r>
                    </a:p>
                  </a:txBody>
                  <a:tcPr marL="91439" marR="91439"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731502">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600" b="0" i="0" u="none" strike="noStrike" cap="none" normalizeH="0" baseline="0" dirty="0" smtClean="0">
                          <a:ln>
                            <a:noFill/>
                          </a:ln>
                          <a:solidFill>
                            <a:schemeClr val="tx1"/>
                          </a:solidFill>
                          <a:effectLst/>
                          <a:latin typeface="Tahoma" pitchFamily="34" charset="0"/>
                        </a:rPr>
                        <a:t>pedagógia</a:t>
                      </a:r>
                    </a:p>
                  </a:txBody>
                  <a:tcPr marL="91439" marR="91439"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dirty="0" smtClean="0">
                          <a:ln>
                            <a:noFill/>
                          </a:ln>
                          <a:solidFill>
                            <a:schemeClr val="tx1"/>
                          </a:solidFill>
                          <a:effectLst/>
                          <a:latin typeface="Tahoma" pitchFamily="34" charset="0"/>
                        </a:rPr>
                        <a:t>angol nyelv v. biológia v. francia nyelv v. magyar nyelv és irodalom v. matematika v. német nyelv v. orosz nyelv v. történelem. </a:t>
                      </a:r>
                    </a:p>
                  </a:txBody>
                  <a:tcPr marL="91439" marR="91439"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1600200" y="304800"/>
            <a:ext cx="7543800" cy="820738"/>
          </a:xfrm>
        </p:spPr>
        <p:txBody>
          <a:bodyPr/>
          <a:lstStyle/>
          <a:p>
            <a:pPr eaLnBrk="1" hangingPunct="1"/>
            <a:r>
              <a:rPr lang="hu-HU" altLang="hu-HU" sz="2800" smtClean="0"/>
              <a:t>Alapszakjaink és az érettségi követelmény 2.</a:t>
            </a:r>
          </a:p>
        </p:txBody>
      </p:sp>
      <p:graphicFrame>
        <p:nvGraphicFramePr>
          <p:cNvPr id="43069" name="Group 61"/>
          <p:cNvGraphicFramePr>
            <a:graphicFrameLocks noGrp="1"/>
          </p:cNvGraphicFramePr>
          <p:nvPr>
            <p:ph idx="4294967295"/>
          </p:nvPr>
        </p:nvGraphicFramePr>
        <p:xfrm>
          <a:off x="785813" y="1268413"/>
          <a:ext cx="8072437" cy="4860924"/>
        </p:xfrm>
        <a:graphic>
          <a:graphicData uri="http://schemas.openxmlformats.org/drawingml/2006/table">
            <a:tbl>
              <a:tblPr/>
              <a:tblGrid>
                <a:gridCol w="3173791">
                  <a:extLst>
                    <a:ext uri="{9D8B030D-6E8A-4147-A177-3AD203B41FA5}">
                      <a16:colId xmlns:a16="http://schemas.microsoft.com/office/drawing/2014/main" val="20000"/>
                    </a:ext>
                  </a:extLst>
                </a:gridCol>
                <a:gridCol w="4898646">
                  <a:extLst>
                    <a:ext uri="{9D8B030D-6E8A-4147-A177-3AD203B41FA5}">
                      <a16:colId xmlns:a16="http://schemas.microsoft.com/office/drawing/2014/main" val="20001"/>
                    </a:ext>
                  </a:extLst>
                </a:gridCol>
              </a:tblGrid>
              <a:tr h="518228">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2800" b="0" i="0" u="none" strike="noStrike" cap="none" normalizeH="0" baseline="0" dirty="0" smtClean="0">
                          <a:ln>
                            <a:noFill/>
                          </a:ln>
                          <a:solidFill>
                            <a:schemeClr val="tx1"/>
                          </a:solidFill>
                          <a:effectLst/>
                          <a:latin typeface="Tahoma" pitchFamily="34" charset="0"/>
                        </a:rPr>
                        <a:t>Szak</a:t>
                      </a:r>
                    </a:p>
                  </a:txBody>
                  <a:tcPr marL="91439" marR="91439"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2800" b="0" i="0" u="none" strike="noStrike" cap="none" normalizeH="0" baseline="0" smtClean="0">
                          <a:ln>
                            <a:noFill/>
                          </a:ln>
                          <a:solidFill>
                            <a:schemeClr val="tx1"/>
                          </a:solidFill>
                          <a:effectLst/>
                          <a:latin typeface="Tahoma" pitchFamily="34" charset="0"/>
                        </a:rPr>
                        <a:t>Emelt szintű érettségi</a:t>
                      </a:r>
                    </a:p>
                  </a:txBody>
                  <a:tcPr marL="91439" marR="91439"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08194">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600" b="0" i="0" u="none" strike="noStrike" cap="none" normalizeH="0" baseline="0" dirty="0" smtClean="0">
                          <a:ln>
                            <a:noFill/>
                          </a:ln>
                          <a:solidFill>
                            <a:schemeClr val="tx1"/>
                          </a:solidFill>
                          <a:effectLst/>
                          <a:latin typeface="Tahoma" pitchFamily="34" charset="0"/>
                        </a:rPr>
                        <a:t>politológia</a:t>
                      </a:r>
                    </a:p>
                  </a:txBody>
                  <a:tcPr marL="91439" marR="91439"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dirty="0" smtClean="0">
                          <a:ln>
                            <a:noFill/>
                          </a:ln>
                          <a:solidFill>
                            <a:schemeClr val="tx1"/>
                          </a:solidFill>
                          <a:effectLst/>
                          <a:latin typeface="Tahoma" pitchFamily="34" charset="0"/>
                        </a:rPr>
                        <a:t>angol nyelv v. francia nyelv v. német nyelv v. olasz nyelv v. orosz nyelv v. spanyol nyelv v. magyar nyelv és irodalom v. matematika v. társadalomismeret v. történelem. </a:t>
                      </a:r>
                    </a:p>
                  </a:txBody>
                  <a:tcPr marL="91439" marR="91439"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31615">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600" b="0" i="0" u="none" strike="noStrike" cap="none" normalizeH="0" baseline="0" dirty="0" smtClean="0">
                          <a:ln>
                            <a:noFill/>
                          </a:ln>
                          <a:solidFill>
                            <a:schemeClr val="tx1"/>
                          </a:solidFill>
                          <a:effectLst/>
                          <a:latin typeface="Tahoma" pitchFamily="34" charset="0"/>
                        </a:rPr>
                        <a:t>pszichológia</a:t>
                      </a:r>
                    </a:p>
                  </a:txBody>
                  <a:tcPr marL="91439" marR="91439"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dirty="0" smtClean="0">
                          <a:ln>
                            <a:noFill/>
                          </a:ln>
                          <a:solidFill>
                            <a:schemeClr val="tx1"/>
                          </a:solidFill>
                          <a:effectLst/>
                          <a:latin typeface="Tahoma" pitchFamily="34" charset="0"/>
                        </a:rPr>
                        <a:t>angol nyelv v. biológia v. francia nyelv v. magyar nyelv és irodalom v. matematika v. német nyelv v. orosz nyelv v. történelem. </a:t>
                      </a:r>
                    </a:p>
                  </a:txBody>
                  <a:tcPr marL="91439" marR="91439"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2471">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600" b="0" i="0" u="none" strike="noStrike" cap="none" normalizeH="0" baseline="0" dirty="0" err="1" smtClean="0">
                          <a:ln>
                            <a:noFill/>
                          </a:ln>
                          <a:solidFill>
                            <a:schemeClr val="tx1"/>
                          </a:solidFill>
                          <a:effectLst/>
                          <a:latin typeface="Tahoma" pitchFamily="34" charset="0"/>
                        </a:rPr>
                        <a:t>romanisztika-francia</a:t>
                      </a:r>
                      <a:endParaRPr kumimoji="0" lang="hu-HU" sz="1600" b="0" i="0" u="none" strike="noStrike" cap="none" normalizeH="0" baseline="0" dirty="0" smtClean="0">
                        <a:ln>
                          <a:noFill/>
                        </a:ln>
                        <a:solidFill>
                          <a:schemeClr val="tx1"/>
                        </a:solidFill>
                        <a:effectLst/>
                        <a:latin typeface="Tahoma" pitchFamily="34" charset="0"/>
                      </a:endParaRPr>
                    </a:p>
                  </a:txBody>
                  <a:tcPr marL="91439" marR="91439"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dirty="0" smtClean="0">
                          <a:ln>
                            <a:noFill/>
                          </a:ln>
                          <a:solidFill>
                            <a:schemeClr val="tx1"/>
                          </a:solidFill>
                          <a:effectLst/>
                          <a:latin typeface="Tahoma" pitchFamily="34" charset="0"/>
                        </a:rPr>
                        <a:t>francia nyelv</a:t>
                      </a:r>
                    </a:p>
                  </a:txBody>
                  <a:tcPr marL="91439" marR="91439"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0410">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600" b="0" i="0" u="none" strike="noStrike" cap="none" normalizeH="0" baseline="0" dirty="0" err="1" smtClean="0">
                          <a:ln>
                            <a:noFill/>
                          </a:ln>
                          <a:solidFill>
                            <a:schemeClr val="tx1"/>
                          </a:solidFill>
                          <a:effectLst/>
                          <a:latin typeface="Tahoma" pitchFamily="34" charset="0"/>
                        </a:rPr>
                        <a:t>romanisztika-olasz</a:t>
                      </a:r>
                      <a:endParaRPr kumimoji="0" lang="hu-HU" sz="1600" b="0" i="0" u="none" strike="noStrike" cap="none" normalizeH="0" baseline="0" dirty="0" smtClean="0">
                        <a:ln>
                          <a:noFill/>
                        </a:ln>
                        <a:solidFill>
                          <a:schemeClr val="tx1"/>
                        </a:solidFill>
                        <a:effectLst/>
                        <a:latin typeface="Tahoma" pitchFamily="34" charset="0"/>
                      </a:endParaRPr>
                    </a:p>
                  </a:txBody>
                  <a:tcPr marL="91439" marR="91439"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dirty="0" smtClean="0">
                          <a:ln>
                            <a:noFill/>
                          </a:ln>
                          <a:solidFill>
                            <a:schemeClr val="tx1"/>
                          </a:solidFill>
                          <a:effectLst/>
                          <a:latin typeface="Tahoma" pitchFamily="34" charset="0"/>
                        </a:rPr>
                        <a:t>olasz nyelv</a:t>
                      </a:r>
                    </a:p>
                  </a:txBody>
                  <a:tcPr marL="91439" marR="91439"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45003">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600" b="0" i="0" u="none" strike="noStrike" cap="none" normalizeH="0" baseline="0" dirty="0" smtClean="0">
                          <a:ln>
                            <a:noFill/>
                          </a:ln>
                          <a:solidFill>
                            <a:schemeClr val="tx1"/>
                          </a:solidFill>
                          <a:effectLst/>
                          <a:latin typeface="Tahoma" pitchFamily="34" charset="0"/>
                        </a:rPr>
                        <a:t>szabad bölcsészet</a:t>
                      </a:r>
                    </a:p>
                  </a:txBody>
                  <a:tcPr marL="91439" marR="91439"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dirty="0" smtClean="0">
                          <a:ln>
                            <a:noFill/>
                          </a:ln>
                          <a:solidFill>
                            <a:schemeClr val="tx1"/>
                          </a:solidFill>
                          <a:effectLst/>
                          <a:latin typeface="Tahoma" pitchFamily="34" charset="0"/>
                        </a:rPr>
                        <a:t>magyar nyelv és irodalom v. történelem v. angol nyelv v. francia nyelv v. horvát nyelv v. latin nyelv v. német nyelv v. olasz nyelv v. orosz nyelv v. spanyol nyelv v. szerb nyelv v. szlovák nyelv v. szlovén nemzetiségi nyelv v. román nyelv. </a:t>
                      </a:r>
                    </a:p>
                  </a:txBody>
                  <a:tcPr marL="91439" marR="91439"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945003">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600" b="0" i="0" u="none" strike="noStrike" cap="none" normalizeH="0" baseline="0" dirty="0" smtClean="0">
                          <a:ln>
                            <a:noFill/>
                          </a:ln>
                          <a:solidFill>
                            <a:schemeClr val="tx1"/>
                          </a:solidFill>
                          <a:effectLst/>
                          <a:latin typeface="Tahoma" pitchFamily="34" charset="0"/>
                        </a:rPr>
                        <a:t>szlavisztika-orosz</a:t>
                      </a:r>
                    </a:p>
                  </a:txBody>
                  <a:tcPr marL="91439" marR="91439"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dirty="0" smtClean="0">
                          <a:ln>
                            <a:noFill/>
                          </a:ln>
                          <a:solidFill>
                            <a:schemeClr val="tx1"/>
                          </a:solidFill>
                          <a:effectLst/>
                          <a:latin typeface="Tahoma" pitchFamily="34" charset="0"/>
                        </a:rPr>
                        <a:t>magyar nyelv és irodalom v. történelem v. angol nyelv v. francia nyelv v. horvát nyelv v. latin nyelv v. német nyelv v. olasz nyelv v. orosz nyelv v. spanyol nyelv v. szerb nyelv v. szlovák nyelv v. szlovén nemzetiségi nyelv v. román nyelv. </a:t>
                      </a:r>
                    </a:p>
                  </a:txBody>
                  <a:tcPr marL="91439" marR="91439"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1600200" y="304800"/>
            <a:ext cx="7543800" cy="1036638"/>
          </a:xfrm>
        </p:spPr>
        <p:txBody>
          <a:bodyPr/>
          <a:lstStyle/>
          <a:p>
            <a:pPr eaLnBrk="1" hangingPunct="1"/>
            <a:r>
              <a:rPr lang="hu-HU" altLang="hu-HU" sz="2800" smtClean="0"/>
              <a:t>Alapszakjaink és az érettségi követelmény 3.</a:t>
            </a:r>
          </a:p>
        </p:txBody>
      </p:sp>
      <p:graphicFrame>
        <p:nvGraphicFramePr>
          <p:cNvPr id="45085" name="Group 29"/>
          <p:cNvGraphicFramePr>
            <a:graphicFrameLocks noGrp="1"/>
          </p:cNvGraphicFramePr>
          <p:nvPr>
            <p:ph idx="4294967295"/>
          </p:nvPr>
        </p:nvGraphicFramePr>
        <p:xfrm>
          <a:off x="714375" y="1916113"/>
          <a:ext cx="8072438" cy="3394076"/>
        </p:xfrm>
        <a:graphic>
          <a:graphicData uri="http://schemas.openxmlformats.org/drawingml/2006/table">
            <a:tbl>
              <a:tblPr/>
              <a:tblGrid>
                <a:gridCol w="3283716">
                  <a:extLst>
                    <a:ext uri="{9D8B030D-6E8A-4147-A177-3AD203B41FA5}">
                      <a16:colId xmlns:a16="http://schemas.microsoft.com/office/drawing/2014/main" val="20000"/>
                    </a:ext>
                  </a:extLst>
                </a:gridCol>
                <a:gridCol w="4788722">
                  <a:extLst>
                    <a:ext uri="{9D8B030D-6E8A-4147-A177-3AD203B41FA5}">
                      <a16:colId xmlns:a16="http://schemas.microsoft.com/office/drawing/2014/main" val="20001"/>
                    </a:ext>
                  </a:extLst>
                </a:gridCol>
              </a:tblGrid>
              <a:tr h="518140">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2800" b="0" i="0" u="none" strike="noStrike" cap="none" normalizeH="0" baseline="0" dirty="0" smtClean="0">
                          <a:ln>
                            <a:noFill/>
                          </a:ln>
                          <a:solidFill>
                            <a:schemeClr val="tx1"/>
                          </a:solidFill>
                          <a:effectLst/>
                          <a:latin typeface="Tahoma" charset="0"/>
                        </a:rPr>
                        <a:t>Szak</a:t>
                      </a:r>
                    </a:p>
                  </a:txBody>
                  <a:tcPr marL="91439" marR="91439"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2800" b="0" i="0" u="none" strike="noStrike" cap="none" normalizeH="0" baseline="0" smtClean="0">
                          <a:ln>
                            <a:noFill/>
                          </a:ln>
                          <a:solidFill>
                            <a:schemeClr val="tx1"/>
                          </a:solidFill>
                          <a:effectLst/>
                          <a:latin typeface="Tahoma" charset="0"/>
                        </a:rPr>
                        <a:t>Emelt szintű érettségi</a:t>
                      </a:r>
                    </a:p>
                  </a:txBody>
                  <a:tcPr marL="91439" marR="91439"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93563">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600" b="0" i="0" u="none" strike="noStrike" cap="none" normalizeH="0" baseline="0" dirty="0" smtClean="0">
                          <a:ln>
                            <a:noFill/>
                          </a:ln>
                          <a:solidFill>
                            <a:schemeClr val="tx1"/>
                          </a:solidFill>
                          <a:effectLst/>
                          <a:latin typeface="Tahoma" charset="0"/>
                        </a:rPr>
                        <a:t>szociális munka</a:t>
                      </a:r>
                    </a:p>
                  </a:txBody>
                  <a:tcPr marL="91439" marR="91439"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smtClean="0">
                          <a:ln>
                            <a:noFill/>
                          </a:ln>
                          <a:solidFill>
                            <a:schemeClr val="tx1"/>
                          </a:solidFill>
                          <a:effectLst/>
                          <a:latin typeface="Tahoma" charset="0"/>
                        </a:rPr>
                        <a:t>angol nyelv v. francia nyelv v. német nyelv v. olasz nyelv v. orosz nyelv v. spanyol nyelv v. magyar nyelv és irodalom v. matematika v. társadalomismeret v. történelem. </a:t>
                      </a:r>
                    </a:p>
                  </a:txBody>
                  <a:tcPr marL="91439" marR="91439"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45948">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600" b="0" i="0" u="none" strike="noStrike" cap="none" normalizeH="0" baseline="0" dirty="0" smtClean="0">
                          <a:ln>
                            <a:noFill/>
                          </a:ln>
                          <a:solidFill>
                            <a:schemeClr val="tx1"/>
                          </a:solidFill>
                          <a:effectLst/>
                          <a:latin typeface="Tahoma" charset="0"/>
                        </a:rPr>
                        <a:t>szociológia</a:t>
                      </a:r>
                    </a:p>
                  </a:txBody>
                  <a:tcPr marL="91439" marR="91439"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dirty="0" smtClean="0">
                          <a:ln>
                            <a:noFill/>
                          </a:ln>
                          <a:solidFill>
                            <a:schemeClr val="tx1"/>
                          </a:solidFill>
                          <a:effectLst/>
                          <a:latin typeface="Tahoma" charset="0"/>
                        </a:rPr>
                        <a:t>angol nyelv v. francia nyelv v. német nyelv v. olasz nyelv v. orosz nyelv v. spanyol nyelv v. magyar nyelv és irodalom v. matematika v. társadalomismeret v. történelem. </a:t>
                      </a:r>
                      <a:endParaRPr kumimoji="0" lang="hu-HU" sz="1600" b="0" i="0" u="none" strike="noStrike" cap="none" normalizeH="0" baseline="0" dirty="0" smtClean="0">
                        <a:ln>
                          <a:noFill/>
                        </a:ln>
                        <a:solidFill>
                          <a:schemeClr val="tx1"/>
                        </a:solidFill>
                        <a:effectLst/>
                        <a:latin typeface="Tahoma" charset="0"/>
                      </a:endParaRPr>
                    </a:p>
                  </a:txBody>
                  <a:tcPr marL="91439" marR="91439"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36425">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600" b="0" i="0" u="none" strike="noStrike" cap="none" normalizeH="0" baseline="0" dirty="0" smtClean="0">
                          <a:ln>
                            <a:noFill/>
                          </a:ln>
                          <a:solidFill>
                            <a:schemeClr val="tx1"/>
                          </a:solidFill>
                          <a:effectLst/>
                          <a:latin typeface="Tahoma" charset="0"/>
                        </a:rPr>
                        <a:t>történelem</a:t>
                      </a:r>
                    </a:p>
                  </a:txBody>
                  <a:tcPr marL="91439" marR="91439"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dirty="0" smtClean="0">
                          <a:ln>
                            <a:noFill/>
                          </a:ln>
                          <a:solidFill>
                            <a:schemeClr val="tx1"/>
                          </a:solidFill>
                          <a:effectLst/>
                          <a:latin typeface="Tahoma" charset="0"/>
                        </a:rPr>
                        <a:t>történelem</a:t>
                      </a:r>
                    </a:p>
                  </a:txBody>
                  <a:tcPr marL="91439" marR="91439"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Áramlás">
  <a:themeElements>
    <a:clrScheme name="Áramlás">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Áramlás">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Áramlás">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té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é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Áramlás">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Áramlás">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1811</TotalTime>
  <Words>1615</Words>
  <Application>Microsoft Office PowerPoint</Application>
  <PresentationFormat>Diavetítés a képernyőre (4:3 oldalarány)</PresentationFormat>
  <Paragraphs>388</Paragraphs>
  <Slides>26</Slides>
  <Notes>0</Notes>
  <HiddenSlides>0</HiddenSlides>
  <MMClips>0</MMClips>
  <ScaleCrop>false</ScaleCrop>
  <HeadingPairs>
    <vt:vector size="6" baseType="variant">
      <vt:variant>
        <vt:lpstr>Használt betűtípusok</vt:lpstr>
      </vt:variant>
      <vt:variant>
        <vt:i4>6</vt:i4>
      </vt:variant>
      <vt:variant>
        <vt:lpstr>Téma</vt:lpstr>
      </vt:variant>
      <vt:variant>
        <vt:i4>1</vt:i4>
      </vt:variant>
      <vt:variant>
        <vt:lpstr>Diacímek</vt:lpstr>
      </vt:variant>
      <vt:variant>
        <vt:i4>26</vt:i4>
      </vt:variant>
    </vt:vector>
  </HeadingPairs>
  <TitlesOfParts>
    <vt:vector size="33" baseType="lpstr">
      <vt:lpstr>Calibri</vt:lpstr>
      <vt:lpstr>Constantia</vt:lpstr>
      <vt:lpstr>Tahoma</vt:lpstr>
      <vt:lpstr>Times New Roman</vt:lpstr>
      <vt:lpstr>Wingdings</vt:lpstr>
      <vt:lpstr>Wingdings 2</vt:lpstr>
      <vt:lpstr>Áramlás</vt:lpstr>
      <vt:lpstr>PowerPoint-bemutató</vt:lpstr>
      <vt:lpstr>Bölcsésznek lenni?</vt:lpstr>
      <vt:lpstr>Miért? Mert az egyik legszebb…</vt:lpstr>
      <vt:lpstr>az egyik legjobb…</vt:lpstr>
      <vt:lpstr>a legszélesebb képzési kínálatot nyújtja…</vt:lpstr>
      <vt:lpstr>Alapszakjaink:</vt:lpstr>
      <vt:lpstr>Alapszakjaink és az érettségi követelmény</vt:lpstr>
      <vt:lpstr>Alapszakjaink és az érettségi követelmény 2.</vt:lpstr>
      <vt:lpstr>Alapszakjaink és az érettségi követelmény 3.</vt:lpstr>
      <vt:lpstr>Mesterszakjaink:</vt:lpstr>
      <vt:lpstr>Osztatlan tanári szakpárok (10 félév):</vt:lpstr>
      <vt:lpstr>Osztatlan tanári szakpárok (11 félév):</vt:lpstr>
      <vt:lpstr>Osztatlan tanárszakok 1.</vt:lpstr>
      <vt:lpstr>Osztatlan tanárszakok 2.</vt:lpstr>
      <vt:lpstr>Osztatlan tanárszakok 3.</vt:lpstr>
      <vt:lpstr>PowerPoint-bemutató</vt:lpstr>
      <vt:lpstr>Osztatlan tanárszakok 5.</vt:lpstr>
      <vt:lpstr>Osztatlan tanárképzés 1.</vt:lpstr>
      <vt:lpstr>Osztatlan tanárképzés 2.</vt:lpstr>
      <vt:lpstr>Felsőoktatási szakképzések (2016-ban utoljára!):</vt:lpstr>
      <vt:lpstr>Állami ösztöndíj</vt:lpstr>
      <vt:lpstr>Mennyit kell fizetni a tanulmányokért?</vt:lpstr>
      <vt:lpstr>ANA ponthatárok 2015-ben</vt:lpstr>
      <vt:lpstr>Felvételi változások</vt:lpstr>
      <vt:lpstr>Legfontosabb határidők</vt:lpstr>
      <vt:lpstr>Információk elérhetősége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Debreceni Egyetem</dc:title>
  <dc:creator>.</dc:creator>
  <cp:lastModifiedBy>Fazekas Zoltán</cp:lastModifiedBy>
  <cp:revision>98</cp:revision>
  <dcterms:created xsi:type="dcterms:W3CDTF">2007-12-01T14:50:18Z</dcterms:created>
  <dcterms:modified xsi:type="dcterms:W3CDTF">2017-06-20T08:24:10Z</dcterms:modified>
</cp:coreProperties>
</file>